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53"/>
  </p:notesMasterIdLst>
  <p:sldIdLst>
    <p:sldId id="256" r:id="rId6"/>
    <p:sldId id="257" r:id="rId7"/>
    <p:sldId id="258" r:id="rId8"/>
    <p:sldId id="259" r:id="rId9"/>
    <p:sldId id="260" r:id="rId10"/>
    <p:sldId id="261" r:id="rId11"/>
    <p:sldId id="323" r:id="rId12"/>
    <p:sldId id="262" r:id="rId13"/>
    <p:sldId id="326" r:id="rId14"/>
    <p:sldId id="327" r:id="rId15"/>
    <p:sldId id="319" r:id="rId16"/>
    <p:sldId id="320" r:id="rId17"/>
    <p:sldId id="324" r:id="rId18"/>
    <p:sldId id="325" r:id="rId19"/>
    <p:sldId id="331" r:id="rId20"/>
    <p:sldId id="360" r:id="rId21"/>
    <p:sldId id="328" r:id="rId22"/>
    <p:sldId id="330" r:id="rId23"/>
    <p:sldId id="332" r:id="rId24"/>
    <p:sldId id="333" r:id="rId25"/>
    <p:sldId id="329" r:id="rId26"/>
    <p:sldId id="334" r:id="rId27"/>
    <p:sldId id="335" r:id="rId28"/>
    <p:sldId id="338" r:id="rId29"/>
    <p:sldId id="337" r:id="rId30"/>
    <p:sldId id="339" r:id="rId31"/>
    <p:sldId id="340" r:id="rId32"/>
    <p:sldId id="341" r:id="rId33"/>
    <p:sldId id="351" r:id="rId34"/>
    <p:sldId id="352" r:id="rId35"/>
    <p:sldId id="353" r:id="rId36"/>
    <p:sldId id="361" r:id="rId37"/>
    <p:sldId id="354" r:id="rId38"/>
    <p:sldId id="355" r:id="rId39"/>
    <p:sldId id="356" r:id="rId40"/>
    <p:sldId id="357" r:id="rId41"/>
    <p:sldId id="359" r:id="rId42"/>
    <p:sldId id="358" r:id="rId43"/>
    <p:sldId id="342" r:id="rId44"/>
    <p:sldId id="343" r:id="rId45"/>
    <p:sldId id="344" r:id="rId46"/>
    <p:sldId id="345" r:id="rId47"/>
    <p:sldId id="346" r:id="rId48"/>
    <p:sldId id="347" r:id="rId49"/>
    <p:sldId id="348" r:id="rId50"/>
    <p:sldId id="285" r:id="rId51"/>
    <p:sldId id="286" r:id="rId52"/>
  </p:sldIdLst>
  <p:sldSz cx="9144000" cy="5143500" type="screen16x9"/>
  <p:notesSz cx="6858000" cy="9144000"/>
  <p:custDataLst>
    <p:tags r:id="rId5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right, Debra" initials="WD" lastIdx="10" clrIdx="0">
    <p:extLst>
      <p:ext uri="{19B8F6BF-5375-455C-9EA6-DF929625EA0E}">
        <p15:presenceInfo xmlns:p15="http://schemas.microsoft.com/office/powerpoint/2012/main" userId="S-1-5-21-1854015435-218172155-1874078741-2058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53740"/>
    <a:srgbClr val="9BBD57"/>
    <a:srgbClr val="9BBB59"/>
    <a:srgbClr val="0056B3"/>
    <a:srgbClr val="043A63"/>
    <a:srgbClr val="9F87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72" autoAdjust="0"/>
    <p:restoredTop sz="86330" autoAdjust="0"/>
  </p:normalViewPr>
  <p:slideViewPr>
    <p:cSldViewPr>
      <p:cViewPr varScale="1">
        <p:scale>
          <a:sx n="100" d="100"/>
          <a:sy n="100" d="100"/>
        </p:scale>
        <p:origin x="389" y="67"/>
      </p:cViewPr>
      <p:guideLst>
        <p:guide orient="horz" pos="1620"/>
        <p:guide pos="2880"/>
      </p:guideLst>
    </p:cSldViewPr>
  </p:slideViewPr>
  <p:outlineViewPr>
    <p:cViewPr>
      <p:scale>
        <a:sx n="33" d="100"/>
        <a:sy n="33" d="100"/>
      </p:scale>
      <p:origin x="0" y="-32146"/>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D13B96-F793-4B1A-B3C2-498D7E82DABB}" type="datetimeFigureOut">
              <a:rPr lang="en-US" smtClean="0"/>
              <a:t>8/16/2023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A557A6-B150-4D62-9278-EAD7D5068ED3}" type="slidenum">
              <a:rPr lang="en-US" smtClean="0"/>
              <a:t>‹#›</a:t>
            </a:fld>
            <a:endParaRPr lang="en-US"/>
          </a:p>
        </p:txBody>
      </p:sp>
    </p:spTree>
    <p:extLst>
      <p:ext uri="{BB962C8B-B14F-4D97-AF65-F5344CB8AC3E}">
        <p14:creationId xmlns:p14="http://schemas.microsoft.com/office/powerpoint/2010/main" val="1359067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CED65A4-B28E-461B-AF08-3194BCAB521F}" type="datetimeFigureOut">
              <a:rPr lang="en-US" smtClean="0"/>
              <a:t>8/16/2023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28E4E3-DDEA-4638-A0A1-26779967CA38}" type="slidenum">
              <a:rPr lang="en-US" smtClean="0"/>
              <a:t>‹#›</a:t>
            </a:fld>
            <a:endParaRPr lang="en-US"/>
          </a:p>
        </p:txBody>
      </p:sp>
    </p:spTree>
    <p:extLst>
      <p:ext uri="{BB962C8B-B14F-4D97-AF65-F5344CB8AC3E}">
        <p14:creationId xmlns:p14="http://schemas.microsoft.com/office/powerpoint/2010/main" val="1769720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ED65A4-B28E-461B-AF08-3194BCAB521F}" type="datetimeFigureOut">
              <a:rPr lang="en-US" smtClean="0"/>
              <a:t>8/16/2023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28E4E3-DDEA-4638-A0A1-26779967CA38}" type="slidenum">
              <a:rPr lang="en-US" smtClean="0"/>
              <a:t>‹#›</a:t>
            </a:fld>
            <a:endParaRPr lang="en-US"/>
          </a:p>
        </p:txBody>
      </p:sp>
    </p:spTree>
    <p:extLst>
      <p:ext uri="{BB962C8B-B14F-4D97-AF65-F5344CB8AC3E}">
        <p14:creationId xmlns:p14="http://schemas.microsoft.com/office/powerpoint/2010/main" val="21514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ED65A4-B28E-461B-AF08-3194BCAB521F}" type="datetimeFigureOut">
              <a:rPr lang="en-US" smtClean="0"/>
              <a:t>8/16/2023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28E4E3-DDEA-4638-A0A1-26779967CA38}" type="slidenum">
              <a:rPr lang="en-US" smtClean="0"/>
              <a:t>‹#›</a:t>
            </a:fld>
            <a:endParaRPr lang="en-US"/>
          </a:p>
        </p:txBody>
      </p:sp>
    </p:spTree>
    <p:extLst>
      <p:ext uri="{BB962C8B-B14F-4D97-AF65-F5344CB8AC3E}">
        <p14:creationId xmlns:p14="http://schemas.microsoft.com/office/powerpoint/2010/main" val="258454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l">
              <a:defRPr sz="4000" b="0">
                <a:solidFill>
                  <a:srgbClr val="0056B3"/>
                </a:solidFill>
                <a:latin typeface="Arial Narrow" panose="020B060602020203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800">
                <a:solidFill>
                  <a:srgbClr val="043A63"/>
                </a:solidFill>
              </a:defRPr>
            </a:lvl1pPr>
            <a:lvl2pPr>
              <a:defRPr sz="2400">
                <a:solidFill>
                  <a:srgbClr val="9F875D"/>
                </a:solidFill>
              </a:defRPr>
            </a:lvl2pPr>
            <a:lvl3pPr>
              <a:defRPr sz="2000">
                <a:solidFill>
                  <a:srgbClr val="9BBD57"/>
                </a:solidFill>
              </a:defRPr>
            </a:lvl3pPr>
            <a:lvl4pPr>
              <a:defRPr sz="1800">
                <a:solidFill>
                  <a:schemeClr val="bg1">
                    <a:lumMod val="50000"/>
                  </a:schemeClr>
                </a:solidFill>
              </a:defRPr>
            </a:lvl4pPr>
            <a:lvl5pPr>
              <a:defRPr sz="16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26321"/>
          <a:stretch/>
        </p:blipFill>
        <p:spPr>
          <a:xfrm rot="10800000">
            <a:off x="76198" y="4400549"/>
            <a:ext cx="8991599" cy="685798"/>
          </a:xfrm>
          <a:prstGeom prst="rect">
            <a:avLst/>
          </a:prstGeom>
        </p:spPr>
      </p:pic>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val="0"/>
              </a:ext>
            </a:extLst>
          </a:blip>
          <a:srcRect l="-7143" t="-16428" r="56250" b="-22444"/>
          <a:stretch/>
        </p:blipFill>
        <p:spPr>
          <a:xfrm>
            <a:off x="8524875" y="4714873"/>
            <a:ext cx="466725" cy="409410"/>
          </a:xfrm>
          <a:prstGeom prst="rect">
            <a:avLst/>
          </a:prstGeom>
        </p:spPr>
      </p:pic>
    </p:spTree>
    <p:extLst>
      <p:ext uri="{BB962C8B-B14F-4D97-AF65-F5344CB8AC3E}">
        <p14:creationId xmlns:p14="http://schemas.microsoft.com/office/powerpoint/2010/main" val="2357536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CED65A4-B28E-461B-AF08-3194BCAB521F}" type="datetimeFigureOut">
              <a:rPr lang="en-US" smtClean="0"/>
              <a:t>8/16/2023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28E4E3-DDEA-4638-A0A1-26779967CA38}" type="slidenum">
              <a:rPr lang="en-US" smtClean="0"/>
              <a:t>‹#›</a:t>
            </a:fld>
            <a:endParaRPr lang="en-US"/>
          </a:p>
        </p:txBody>
      </p:sp>
    </p:spTree>
    <p:extLst>
      <p:ext uri="{BB962C8B-B14F-4D97-AF65-F5344CB8AC3E}">
        <p14:creationId xmlns:p14="http://schemas.microsoft.com/office/powerpoint/2010/main" val="3020819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CED65A4-B28E-461B-AF08-3194BCAB521F}" type="datetimeFigureOut">
              <a:rPr lang="en-US" smtClean="0"/>
              <a:t>8/16/2023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28E4E3-DDEA-4638-A0A1-26779967CA38}" type="slidenum">
              <a:rPr lang="en-US" smtClean="0"/>
              <a:t>‹#›</a:t>
            </a:fld>
            <a:endParaRPr lang="en-US"/>
          </a:p>
        </p:txBody>
      </p:sp>
    </p:spTree>
    <p:extLst>
      <p:ext uri="{BB962C8B-B14F-4D97-AF65-F5344CB8AC3E}">
        <p14:creationId xmlns:p14="http://schemas.microsoft.com/office/powerpoint/2010/main" val="2253632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CED65A4-B28E-461B-AF08-3194BCAB521F}" type="datetimeFigureOut">
              <a:rPr lang="en-US" smtClean="0"/>
              <a:t>8/16/2023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28E4E3-DDEA-4638-A0A1-26779967CA38}" type="slidenum">
              <a:rPr lang="en-US" smtClean="0"/>
              <a:t>‹#›</a:t>
            </a:fld>
            <a:endParaRPr lang="en-US"/>
          </a:p>
        </p:txBody>
      </p:sp>
    </p:spTree>
    <p:extLst>
      <p:ext uri="{BB962C8B-B14F-4D97-AF65-F5344CB8AC3E}">
        <p14:creationId xmlns:p14="http://schemas.microsoft.com/office/powerpoint/2010/main" val="2443976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CED65A4-B28E-461B-AF08-3194BCAB521F}" type="datetimeFigureOut">
              <a:rPr lang="en-US" smtClean="0"/>
              <a:t>8/16/2023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28E4E3-DDEA-4638-A0A1-26779967CA38}" type="slidenum">
              <a:rPr lang="en-US" smtClean="0"/>
              <a:t>‹#›</a:t>
            </a:fld>
            <a:endParaRPr lang="en-US"/>
          </a:p>
        </p:txBody>
      </p:sp>
    </p:spTree>
    <p:extLst>
      <p:ext uri="{BB962C8B-B14F-4D97-AF65-F5344CB8AC3E}">
        <p14:creationId xmlns:p14="http://schemas.microsoft.com/office/powerpoint/2010/main" val="1748698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ED65A4-B28E-461B-AF08-3194BCAB521F}" type="datetimeFigureOut">
              <a:rPr lang="en-US" smtClean="0"/>
              <a:t>8/16/2023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28E4E3-DDEA-4638-A0A1-26779967CA38}" type="slidenum">
              <a:rPr lang="en-US" smtClean="0"/>
              <a:t>‹#›</a:t>
            </a:fld>
            <a:endParaRPr lang="en-US"/>
          </a:p>
        </p:txBody>
      </p:sp>
    </p:spTree>
    <p:extLst>
      <p:ext uri="{BB962C8B-B14F-4D97-AF65-F5344CB8AC3E}">
        <p14:creationId xmlns:p14="http://schemas.microsoft.com/office/powerpoint/2010/main" val="2077596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CED65A4-B28E-461B-AF08-3194BCAB521F}" type="datetimeFigureOut">
              <a:rPr lang="en-US" smtClean="0"/>
              <a:t>8/16/2023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28E4E3-DDEA-4638-A0A1-26779967CA38}" type="slidenum">
              <a:rPr lang="en-US" smtClean="0"/>
              <a:t>‹#›</a:t>
            </a:fld>
            <a:endParaRPr lang="en-US"/>
          </a:p>
        </p:txBody>
      </p:sp>
    </p:spTree>
    <p:extLst>
      <p:ext uri="{BB962C8B-B14F-4D97-AF65-F5344CB8AC3E}">
        <p14:creationId xmlns:p14="http://schemas.microsoft.com/office/powerpoint/2010/main" val="75000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CED65A4-B28E-461B-AF08-3194BCAB521F}" type="datetimeFigureOut">
              <a:rPr lang="en-US" smtClean="0"/>
              <a:t>8/16/2023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28E4E3-DDEA-4638-A0A1-26779967CA38}" type="slidenum">
              <a:rPr lang="en-US" smtClean="0"/>
              <a:t>‹#›</a:t>
            </a:fld>
            <a:endParaRPr lang="en-US"/>
          </a:p>
        </p:txBody>
      </p:sp>
    </p:spTree>
    <p:extLst>
      <p:ext uri="{BB962C8B-B14F-4D97-AF65-F5344CB8AC3E}">
        <p14:creationId xmlns:p14="http://schemas.microsoft.com/office/powerpoint/2010/main" val="3947560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CED65A4-B28E-461B-AF08-3194BCAB521F}" type="datetimeFigureOut">
              <a:rPr lang="en-US" smtClean="0"/>
              <a:t>8/16/2023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128E4E3-DDEA-4638-A0A1-26779967CA38}" type="slidenum">
              <a:rPr lang="en-US" smtClean="0"/>
              <a:t>‹#›</a:t>
            </a:fld>
            <a:endParaRPr lang="en-US"/>
          </a:p>
        </p:txBody>
      </p:sp>
    </p:spTree>
    <p:extLst>
      <p:ext uri="{BB962C8B-B14F-4D97-AF65-F5344CB8AC3E}">
        <p14:creationId xmlns:p14="http://schemas.microsoft.com/office/powerpoint/2010/main" val="28047408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cmshhsgov" TargetMode="External"/><Relationship Id="rId2" Type="http://schemas.openxmlformats.org/officeDocument/2006/relationships/hyperlink" Target="https://www.cms.gov/medicare/quality-initiatives-patient-assessment-instruments/nursinghomequalityinits/mds30raimanual"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www.cms.gov/medicare/quality-initiatives-patient-assessment-instruments/nursinghomequalityinits/mds30raimanual" TargetMode="External"/><Relationship Id="rId2" Type="http://schemas.openxmlformats.org/officeDocument/2006/relationships/hyperlink" Target="https://www.cms.gov/files/document/draftmds-30-rai-manual-v11811october2023.pdf-0" TargetMode="External"/><Relationship Id="rId1" Type="http://schemas.openxmlformats.org/officeDocument/2006/relationships/slideLayout" Target="../slideLayouts/slideLayout2.xml"/><Relationship Id="rId4" Type="http://schemas.openxmlformats.org/officeDocument/2006/relationships/hyperlink" Target="https://www.youtube.com/cmshhsgov"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3257550"/>
            <a:ext cx="7570237" cy="1354217"/>
          </a:xfrm>
          <a:prstGeom prst="rect">
            <a:avLst/>
          </a:prstGeom>
          <a:noFill/>
        </p:spPr>
        <p:txBody>
          <a:bodyPr wrap="square" rtlCol="0">
            <a:spAutoFit/>
          </a:bodyPr>
          <a:lstStyle/>
          <a:p>
            <a:r>
              <a:rPr lang="en-US" sz="2000" dirty="0">
                <a:solidFill>
                  <a:schemeClr val="accent3"/>
                </a:solidFill>
                <a:latin typeface="Arial Narrow" panose="020B0606020202030204" pitchFamily="34" charset="0"/>
              </a:rPr>
              <a:t>Are you ready for October </a:t>
            </a:r>
            <a:r>
              <a:rPr lang="en-US" sz="2000" dirty="0" smtClean="0">
                <a:solidFill>
                  <a:schemeClr val="accent3"/>
                </a:solidFill>
                <a:latin typeface="Arial Narrow" panose="020B0606020202030204" pitchFamily="34" charset="0"/>
              </a:rPr>
              <a:t>1, 2023?</a:t>
            </a:r>
            <a:endParaRPr lang="en-US" sz="1400" dirty="0" smtClean="0">
              <a:solidFill>
                <a:schemeClr val="bg1">
                  <a:lumMod val="50000"/>
                </a:schemeClr>
              </a:solidFill>
            </a:endParaRPr>
          </a:p>
          <a:p>
            <a:endParaRPr lang="en-US" sz="1400" dirty="0" smtClean="0">
              <a:solidFill>
                <a:schemeClr val="bg1">
                  <a:lumMod val="50000"/>
                </a:schemeClr>
              </a:solidFill>
            </a:endParaRPr>
          </a:p>
          <a:p>
            <a:endParaRPr lang="en-US" sz="800" dirty="0">
              <a:solidFill>
                <a:schemeClr val="bg1">
                  <a:lumMod val="50000"/>
                </a:schemeClr>
              </a:solidFill>
            </a:endParaRPr>
          </a:p>
          <a:p>
            <a:r>
              <a:rPr lang="en-US" sz="1400" dirty="0" smtClean="0">
                <a:solidFill>
                  <a:schemeClr val="bg1">
                    <a:lumMod val="50000"/>
                  </a:schemeClr>
                </a:solidFill>
              </a:rPr>
              <a:t>Debra Wright, RN</a:t>
            </a:r>
            <a:r>
              <a:rPr lang="en-US" sz="1400" dirty="0">
                <a:solidFill>
                  <a:schemeClr val="bg1">
                    <a:lumMod val="50000"/>
                  </a:schemeClr>
                </a:solidFill>
              </a:rPr>
              <a:t>, BSN, </a:t>
            </a:r>
            <a:r>
              <a:rPr lang="en-US" sz="1400" dirty="0" smtClean="0">
                <a:solidFill>
                  <a:schemeClr val="bg1">
                    <a:lumMod val="50000"/>
                  </a:schemeClr>
                </a:solidFill>
              </a:rPr>
              <a:t>RAC-CT</a:t>
            </a:r>
          </a:p>
          <a:p>
            <a:r>
              <a:rPr lang="en-US" sz="1200" dirty="0" smtClean="0">
                <a:solidFill>
                  <a:schemeClr val="bg1">
                    <a:lumMod val="50000"/>
                  </a:schemeClr>
                </a:solidFill>
              </a:rPr>
              <a:t>Quality Improvement Specialist</a:t>
            </a:r>
            <a:endParaRPr lang="en-US" sz="1200" dirty="0">
              <a:solidFill>
                <a:schemeClr val="bg1">
                  <a:lumMod val="50000"/>
                </a:schemeClr>
              </a:solidFill>
            </a:endParaRPr>
          </a:p>
          <a:p>
            <a:endParaRPr lang="en-US" sz="1400" dirty="0">
              <a:solidFill>
                <a:srgbClr val="9F875D"/>
              </a:solidFill>
              <a:latin typeface="Arial Narrow" panose="020B0606020202030204" pitchFamily="34" charset="0"/>
            </a:endParaRPr>
          </a:p>
        </p:txBody>
      </p:sp>
      <p:pic>
        <p:nvPicPr>
          <p:cNvPr id="16" name="Picture 15" title="image of a Black, female provider looking at the camera"/>
          <p:cNvPicPr>
            <a:picLocks noChangeAspect="1"/>
          </p:cNvPicPr>
          <p:nvPr/>
        </p:nvPicPr>
        <p:blipFill rotWithShape="1">
          <a:blip r:embed="rId3" cstate="print">
            <a:extLst>
              <a:ext uri="{28A0092B-C50C-407E-A947-70E740481C1C}">
                <a14:useLocalDpi xmlns:a14="http://schemas.microsoft.com/office/drawing/2010/main" val="0"/>
              </a:ext>
            </a:extLst>
          </a:blip>
          <a:srcRect l="3659" t="13166" r="100" b="34692"/>
          <a:stretch/>
        </p:blipFill>
        <p:spPr>
          <a:xfrm>
            <a:off x="0" y="-9218"/>
            <a:ext cx="9144000" cy="3303493"/>
          </a:xfrm>
          <a:prstGeom prst="rect">
            <a:avLst/>
          </a:prstGeom>
        </p:spPr>
      </p:pic>
      <p:pic>
        <p:nvPicPr>
          <p:cNvPr id="4" name="Picture 3" title="green, blue, gray, and gold decorative triangles"/>
          <p:cNvPicPr>
            <a:picLocks noChangeAspect="1"/>
          </p:cNvPicPr>
          <p:nvPr/>
        </p:nvPicPr>
        <p:blipFill rotWithShape="1">
          <a:blip r:embed="rId4">
            <a:extLst>
              <a:ext uri="{28A0092B-C50C-407E-A947-70E740481C1C}">
                <a14:useLocalDpi xmlns:a14="http://schemas.microsoft.com/office/drawing/2010/main" val="0"/>
              </a:ext>
            </a:extLst>
          </a:blip>
          <a:srcRect t="5786"/>
          <a:stretch/>
        </p:blipFill>
        <p:spPr>
          <a:xfrm>
            <a:off x="0" y="0"/>
            <a:ext cx="9144000" cy="3313020"/>
          </a:xfrm>
          <a:prstGeom prst="rect">
            <a:avLst/>
          </a:prstGeom>
        </p:spPr>
      </p:pic>
      <p:pic>
        <p:nvPicPr>
          <p:cNvPr id="3" name="Picture 2" title="Quality Insights 50th Anniversary | QIN-QIO logo"/>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00600" y="4171950"/>
            <a:ext cx="4191000" cy="791252"/>
          </a:xfrm>
          <a:prstGeom prst="rect">
            <a:avLst/>
          </a:prstGeom>
        </p:spPr>
      </p:pic>
      <p:sp>
        <p:nvSpPr>
          <p:cNvPr id="7" name="Title 6"/>
          <p:cNvSpPr>
            <a:spLocks noGrp="1"/>
          </p:cNvSpPr>
          <p:nvPr>
            <p:ph type="ctrTitle"/>
          </p:nvPr>
        </p:nvSpPr>
        <p:spPr>
          <a:xfrm>
            <a:off x="423672" y="2190751"/>
            <a:ext cx="7772400" cy="1066799"/>
          </a:xfrm>
        </p:spPr>
        <p:txBody>
          <a:bodyPr>
            <a:normAutofit fontScale="90000"/>
          </a:bodyPr>
          <a:lstStyle/>
          <a:p>
            <a:pPr algn="l"/>
            <a:r>
              <a:rPr lang="en-US" sz="3200" dirty="0" smtClean="0">
                <a:solidFill>
                  <a:srgbClr val="043A63"/>
                </a:solidFill>
                <a:latin typeface="Arial Narrow" panose="020B0606020202030204" pitchFamily="34" charset="0"/>
              </a:rPr>
              <a:t>MDS Changes</a:t>
            </a:r>
            <a:r>
              <a:rPr lang="en-US" sz="3200" baseline="0" dirty="0" smtClean="0">
                <a:solidFill>
                  <a:srgbClr val="043A63"/>
                </a:solidFill>
                <a:latin typeface="Arial Narrow" panose="020B0606020202030204" pitchFamily="34" charset="0"/>
              </a:rPr>
              <a:t> are Coming – Part 3</a:t>
            </a:r>
            <a:br>
              <a:rPr lang="en-US" sz="3200" baseline="0" dirty="0" smtClean="0">
                <a:solidFill>
                  <a:srgbClr val="043A63"/>
                </a:solidFill>
                <a:latin typeface="Arial Narrow" panose="020B0606020202030204" pitchFamily="34" charset="0"/>
              </a:rPr>
            </a:br>
            <a:r>
              <a:rPr lang="en-US" sz="3200" dirty="0" smtClean="0">
                <a:solidFill>
                  <a:srgbClr val="043A63"/>
                </a:solidFill>
                <a:latin typeface="Arial Narrow" panose="020B0606020202030204" pitchFamily="34" charset="0"/>
              </a:rPr>
              <a:t>Sections: G, GG, H, I</a:t>
            </a:r>
            <a:endParaRPr lang="en-US" sz="3200" dirty="0">
              <a:solidFill>
                <a:srgbClr val="043A63"/>
              </a:solidFill>
              <a:latin typeface="Arial Narrow" panose="020B0606020202030204" pitchFamily="34" charset="0"/>
            </a:endParaRPr>
          </a:p>
        </p:txBody>
      </p:sp>
    </p:spTree>
    <p:custDataLst>
      <p:tags r:id="rId1"/>
    </p:custDataLst>
    <p:extLst>
      <p:ext uri="{BB962C8B-B14F-4D97-AF65-F5344CB8AC3E}">
        <p14:creationId xmlns:p14="http://schemas.microsoft.com/office/powerpoint/2010/main" val="9314553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G data elements added to GG:</a:t>
            </a:r>
            <a:endParaRPr lang="en-US" dirty="0"/>
          </a:p>
        </p:txBody>
      </p:sp>
      <p:sp>
        <p:nvSpPr>
          <p:cNvPr id="3" name="Content Placeholder 2"/>
          <p:cNvSpPr>
            <a:spLocks noGrp="1"/>
          </p:cNvSpPr>
          <p:nvPr>
            <p:ph idx="1"/>
          </p:nvPr>
        </p:nvSpPr>
        <p:spPr/>
        <p:txBody>
          <a:bodyPr>
            <a:normAutofit fontScale="92500" lnSpcReduction="10000"/>
          </a:bodyPr>
          <a:lstStyle/>
          <a:p>
            <a:pPr>
              <a:buFont typeface="Wingdings" panose="05000000000000000000" pitchFamily="2" charset="2"/>
              <a:buChar char="ü"/>
            </a:pPr>
            <a:r>
              <a:rPr lang="en-US" dirty="0" smtClean="0"/>
              <a:t>Functional </a:t>
            </a:r>
            <a:r>
              <a:rPr lang="en-US" dirty="0"/>
              <a:t>Limitation in Range of </a:t>
            </a:r>
            <a:r>
              <a:rPr lang="en-US" dirty="0" smtClean="0"/>
              <a:t>Motion</a:t>
            </a:r>
          </a:p>
          <a:p>
            <a:pPr>
              <a:buFont typeface="Wingdings" panose="05000000000000000000" pitchFamily="2" charset="2"/>
              <a:buChar char="ü"/>
            </a:pPr>
            <a:r>
              <a:rPr lang="en-US" dirty="0" smtClean="0"/>
              <a:t>Mobility </a:t>
            </a:r>
            <a:r>
              <a:rPr lang="en-US" dirty="0"/>
              <a:t>Devices</a:t>
            </a:r>
          </a:p>
          <a:p>
            <a:pPr>
              <a:buFont typeface="Wingdings" panose="05000000000000000000" pitchFamily="2" charset="2"/>
              <a:buChar char="ü"/>
            </a:pPr>
            <a:r>
              <a:rPr lang="en-US" dirty="0" smtClean="0"/>
              <a:t>Personal </a:t>
            </a:r>
            <a:r>
              <a:rPr lang="en-US" dirty="0"/>
              <a:t>Hygiene</a:t>
            </a:r>
          </a:p>
          <a:p>
            <a:pPr>
              <a:buFont typeface="Wingdings" panose="05000000000000000000" pitchFamily="2" charset="2"/>
              <a:buChar char="ü"/>
            </a:pPr>
            <a:r>
              <a:rPr lang="en-US" dirty="0" smtClean="0"/>
              <a:t>Bathing</a:t>
            </a:r>
            <a:endParaRPr lang="en-US" dirty="0"/>
          </a:p>
          <a:p>
            <a:pPr lvl="1">
              <a:buFont typeface="Wingdings" panose="05000000000000000000" pitchFamily="2" charset="2"/>
              <a:buChar char="ü"/>
            </a:pPr>
            <a:r>
              <a:rPr lang="en-US" dirty="0" smtClean="0"/>
              <a:t>The </a:t>
            </a:r>
            <a:r>
              <a:rPr lang="en-US" dirty="0"/>
              <a:t>tub/shower transfer aspect of this data element was added</a:t>
            </a:r>
          </a:p>
          <a:p>
            <a:pPr marL="457200" lvl="1" indent="0">
              <a:buNone/>
            </a:pPr>
            <a:r>
              <a:rPr lang="en-US" dirty="0" smtClean="0"/>
              <a:t>	as </a:t>
            </a:r>
            <a:r>
              <a:rPr lang="en-US" dirty="0"/>
              <a:t>a new data set element Tub/Shower Transfer</a:t>
            </a:r>
          </a:p>
          <a:p>
            <a:pPr>
              <a:buFont typeface="Wingdings" panose="05000000000000000000" pitchFamily="2" charset="2"/>
              <a:buChar char="ü"/>
            </a:pPr>
            <a:r>
              <a:rPr lang="en-US" dirty="0" smtClean="0"/>
              <a:t>Depending </a:t>
            </a:r>
            <a:r>
              <a:rPr lang="en-US" dirty="0"/>
              <a:t>on type of assessment: Admission, Discharge, </a:t>
            </a:r>
            <a:r>
              <a:rPr lang="en-US" dirty="0" smtClean="0"/>
              <a:t>or OBRA/Interim </a:t>
            </a:r>
            <a:r>
              <a:rPr lang="en-US" dirty="0"/>
              <a:t>the data elements will differ</a:t>
            </a:r>
          </a:p>
        </p:txBody>
      </p:sp>
    </p:spTree>
    <p:extLst>
      <p:ext uri="{BB962C8B-B14F-4D97-AF65-F5344CB8AC3E}">
        <p14:creationId xmlns:p14="http://schemas.microsoft.com/office/powerpoint/2010/main" val="14841237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Prior Functioning:</a:t>
            </a:r>
            <a:endParaRPr lang="en-US" dirty="0"/>
          </a:p>
        </p:txBody>
      </p:sp>
      <p:sp>
        <p:nvSpPr>
          <p:cNvPr id="3" name="Content Placeholder 2"/>
          <p:cNvSpPr>
            <a:spLocks noGrp="1"/>
          </p:cNvSpPr>
          <p:nvPr>
            <p:ph idx="1"/>
          </p:nvPr>
        </p:nvSpPr>
        <p:spPr>
          <a:xfrm>
            <a:off x="457200" y="971550"/>
            <a:ext cx="8229600" cy="3623073"/>
          </a:xfrm>
        </p:spPr>
        <p:txBody>
          <a:bodyPr>
            <a:normAutofit fontScale="77500" lnSpcReduction="20000"/>
          </a:bodyPr>
          <a:lstStyle/>
          <a:p>
            <a:pPr>
              <a:buFont typeface="Wingdings" panose="05000000000000000000" pitchFamily="2" charset="2"/>
              <a:buChar char="v"/>
            </a:pPr>
            <a:r>
              <a:rPr lang="en-US" dirty="0" smtClean="0"/>
              <a:t>No Section Changes</a:t>
            </a:r>
          </a:p>
          <a:p>
            <a:pPr>
              <a:buFont typeface="Wingdings" panose="05000000000000000000" pitchFamily="2" charset="2"/>
              <a:buChar char="v"/>
            </a:pPr>
            <a:r>
              <a:rPr lang="en-US" dirty="0" smtClean="0"/>
              <a:t>PPS 5day MDS only</a:t>
            </a:r>
          </a:p>
          <a:p>
            <a:pPr marL="0" indent="0">
              <a:buNone/>
            </a:pPr>
            <a:r>
              <a:rPr lang="en-US" dirty="0" smtClean="0"/>
              <a:t>Clarified: </a:t>
            </a:r>
            <a:endParaRPr lang="en-US" sz="3200" dirty="0">
              <a:solidFill>
                <a:srgbClr val="000000"/>
              </a:solidFill>
              <a:latin typeface="Times New Roman" panose="02020603050405020304" pitchFamily="18" charset="0"/>
            </a:endParaRPr>
          </a:p>
          <a:p>
            <a:r>
              <a:rPr lang="en-US" i="1" dirty="0">
                <a:solidFill>
                  <a:srgbClr val="8A0000"/>
                </a:solidFill>
              </a:rPr>
              <a:t>Completing the stair activity for GG0100C indicates that a resident went up and down the stairs, by any safe means, with or without handrails or assistive devices or equipment </a:t>
            </a:r>
            <a:r>
              <a:rPr lang="en-US" i="1" dirty="0" smtClean="0">
                <a:solidFill>
                  <a:srgbClr val="8A0000"/>
                </a:solidFill>
              </a:rPr>
              <a:t>(such </a:t>
            </a:r>
            <a:r>
              <a:rPr lang="en-US" i="1" dirty="0">
                <a:solidFill>
                  <a:srgbClr val="8A0000"/>
                </a:solidFill>
              </a:rPr>
              <a:t>as a cane, crutch, walker, or stair lift) and/or with or without some level of </a:t>
            </a:r>
            <a:r>
              <a:rPr lang="en-US" i="1" dirty="0" smtClean="0">
                <a:solidFill>
                  <a:srgbClr val="8A0000"/>
                </a:solidFill>
              </a:rPr>
              <a:t> assistance</a:t>
            </a:r>
            <a:r>
              <a:rPr lang="en-US" i="1" dirty="0">
                <a:solidFill>
                  <a:srgbClr val="8A0000"/>
                </a:solidFill>
              </a:rPr>
              <a:t>. </a:t>
            </a:r>
            <a:endParaRPr lang="en-US" dirty="0">
              <a:solidFill>
                <a:srgbClr val="8A0000"/>
              </a:solidFill>
            </a:endParaRPr>
          </a:p>
          <a:p>
            <a:endParaRPr lang="en-US" dirty="0">
              <a:solidFill>
                <a:srgbClr val="8A0000"/>
              </a:solidFill>
            </a:endParaRPr>
          </a:p>
          <a:p>
            <a:r>
              <a:rPr lang="en-US" i="1" dirty="0" smtClean="0">
                <a:solidFill>
                  <a:srgbClr val="8A0000"/>
                </a:solidFill>
              </a:rPr>
              <a:t>Going </a:t>
            </a:r>
            <a:r>
              <a:rPr lang="en-US" i="1" dirty="0">
                <a:solidFill>
                  <a:srgbClr val="8A0000"/>
                </a:solidFill>
              </a:rPr>
              <a:t>up and down a ramp is not considered going up and down stairs for coding GG0100C. </a:t>
            </a:r>
            <a:endParaRPr lang="en-US" dirty="0">
              <a:solidFill>
                <a:srgbClr val="8A0000"/>
              </a:solidFill>
            </a:endParaRPr>
          </a:p>
          <a:p>
            <a:endParaRPr lang="en-US" dirty="0"/>
          </a:p>
        </p:txBody>
      </p:sp>
      <p:sp>
        <p:nvSpPr>
          <p:cNvPr id="4" name="Horizontal Scroll 3" title="Image of a scroll reading &quot;clarified&quot;"/>
          <p:cNvSpPr/>
          <p:nvPr/>
        </p:nvSpPr>
        <p:spPr>
          <a:xfrm rot="369096">
            <a:off x="4653983" y="439422"/>
            <a:ext cx="3351483" cy="984623"/>
          </a:xfrm>
          <a:prstGeom prst="horizontalScroll">
            <a:avLst/>
          </a:prstGeom>
          <a:solidFill>
            <a:srgbClr val="9BBB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t>Clarified</a:t>
            </a:r>
            <a:endParaRPr lang="en-US" sz="4800" dirty="0"/>
          </a:p>
        </p:txBody>
      </p:sp>
    </p:spTree>
    <p:extLst>
      <p:ext uri="{BB962C8B-B14F-4D97-AF65-F5344CB8AC3E}">
        <p14:creationId xmlns:p14="http://schemas.microsoft.com/office/powerpoint/2010/main" val="9715390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81220"/>
            <a:ext cx="8229600" cy="1095130"/>
          </a:xfrm>
        </p:spPr>
        <p:txBody>
          <a:bodyPr>
            <a:normAutofit fontScale="90000"/>
          </a:bodyPr>
          <a:lstStyle/>
          <a:p>
            <a:r>
              <a:rPr lang="en-US" dirty="0" smtClean="0"/>
              <a:t>Section GG0155 – </a:t>
            </a:r>
            <a:br>
              <a:rPr lang="en-US" dirty="0" smtClean="0"/>
            </a:br>
            <a:r>
              <a:rPr lang="en-US" dirty="0" smtClean="0"/>
              <a:t>Functional Limitation in Range of Motion</a:t>
            </a:r>
            <a:endParaRPr lang="en-US" dirty="0"/>
          </a:p>
        </p:txBody>
      </p:sp>
      <p:sp>
        <p:nvSpPr>
          <p:cNvPr id="5" name="Content Placeholder 4"/>
          <p:cNvSpPr>
            <a:spLocks noGrp="1"/>
          </p:cNvSpPr>
          <p:nvPr>
            <p:ph idx="1"/>
          </p:nvPr>
        </p:nvSpPr>
        <p:spPr>
          <a:xfrm>
            <a:off x="217602" y="3139642"/>
            <a:ext cx="8229600" cy="1184708"/>
          </a:xfrm>
        </p:spPr>
        <p:txBody>
          <a:bodyPr>
            <a:normAutofit fontScale="92500" lnSpcReduction="10000"/>
          </a:bodyPr>
          <a:lstStyle/>
          <a:p>
            <a:pPr marL="0" indent="0">
              <a:buNone/>
            </a:pPr>
            <a:r>
              <a:rPr lang="en-US" sz="2000" b="1" dirty="0">
                <a:solidFill>
                  <a:srgbClr val="8A0000"/>
                </a:solidFill>
                <a:cs typeface="Arial" panose="020B0604020202020204" pitchFamily="34" charset="0"/>
              </a:rPr>
              <a:t>DEFINITION </a:t>
            </a:r>
            <a:r>
              <a:rPr lang="en-US" sz="2000" b="1" dirty="0" smtClean="0">
                <a:solidFill>
                  <a:srgbClr val="8A0000"/>
                </a:solidFill>
                <a:cs typeface="Arial" panose="020B0604020202020204" pitchFamily="34" charset="0"/>
              </a:rPr>
              <a:t>– Functional Limitation in Range of Motion</a:t>
            </a:r>
            <a:endParaRPr lang="en-US" sz="2000" dirty="0">
              <a:solidFill>
                <a:srgbClr val="8A0000"/>
              </a:solidFill>
              <a:cs typeface="Arial" panose="020B0604020202020204" pitchFamily="34" charset="0"/>
            </a:endParaRPr>
          </a:p>
          <a:p>
            <a:pPr lvl="1">
              <a:buFont typeface="Wingdings" panose="05000000000000000000" pitchFamily="2" charset="2"/>
              <a:buChar char="ü"/>
            </a:pPr>
            <a:r>
              <a:rPr lang="en-US" sz="1600" i="1" dirty="0">
                <a:solidFill>
                  <a:srgbClr val="8A0000"/>
                </a:solidFill>
              </a:rPr>
              <a:t>Limited ability to move a joint that interferes with daily functioning (particularly with activities of daily living) or places the resident at risk of </a:t>
            </a:r>
            <a:r>
              <a:rPr lang="en-US" sz="1600" i="1" dirty="0" smtClean="0">
                <a:solidFill>
                  <a:srgbClr val="8A0000"/>
                </a:solidFill>
              </a:rPr>
              <a:t>injury.</a:t>
            </a:r>
          </a:p>
          <a:p>
            <a:pPr marL="0" indent="0">
              <a:buNone/>
            </a:pPr>
            <a:r>
              <a:rPr lang="en-US" sz="2000" b="1" dirty="0" smtClean="0">
                <a:solidFill>
                  <a:srgbClr val="8A0000"/>
                </a:solidFill>
              </a:rPr>
              <a:t>Coding Tips and Examples Expanded</a:t>
            </a:r>
            <a:endParaRPr lang="en-US" sz="2000" b="1" dirty="0"/>
          </a:p>
        </p:txBody>
      </p:sp>
      <p:pic>
        <p:nvPicPr>
          <p:cNvPr id="8" name="Picture 7" title="screenshot of GG0115. Functional Limitation in Range of Motion"/>
          <p:cNvPicPr>
            <a:picLocks noChangeAspect="1"/>
          </p:cNvPicPr>
          <p:nvPr/>
        </p:nvPicPr>
        <p:blipFill rotWithShape="1">
          <a:blip r:embed="rId2"/>
          <a:srcRect l="24584" t="17797" r="27917" b="65556"/>
          <a:stretch/>
        </p:blipFill>
        <p:spPr>
          <a:xfrm>
            <a:off x="217602" y="1351757"/>
            <a:ext cx="8686800" cy="1712478"/>
          </a:xfrm>
          <a:prstGeom prst="rect">
            <a:avLst/>
          </a:prstGeom>
        </p:spPr>
      </p:pic>
      <p:sp>
        <p:nvSpPr>
          <p:cNvPr id="9" name="6-Point Star 8" title="image of a star reading &quot;From G&quot;"/>
          <p:cNvSpPr/>
          <p:nvPr/>
        </p:nvSpPr>
        <p:spPr>
          <a:xfrm rot="866833">
            <a:off x="7224852" y="579623"/>
            <a:ext cx="1295400" cy="1272475"/>
          </a:xfrm>
          <a:prstGeom prst="star6">
            <a:avLst/>
          </a:prstGeom>
          <a:solidFill>
            <a:srgbClr val="9BBB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From G</a:t>
            </a:r>
            <a:endParaRPr lang="en-US" dirty="0"/>
          </a:p>
        </p:txBody>
      </p:sp>
    </p:spTree>
    <p:extLst>
      <p:ext uri="{BB962C8B-B14F-4D97-AF65-F5344CB8AC3E}">
        <p14:creationId xmlns:p14="http://schemas.microsoft.com/office/powerpoint/2010/main" val="36382576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title="screenshot of GG0120 Mobility Devices"/>
          <p:cNvPicPr>
            <a:picLocks noChangeAspect="1"/>
          </p:cNvPicPr>
          <p:nvPr/>
        </p:nvPicPr>
        <p:blipFill rotWithShape="1">
          <a:blip r:embed="rId2"/>
          <a:srcRect l="24167" t="22592" r="27917" b="56667"/>
          <a:stretch/>
        </p:blipFill>
        <p:spPr>
          <a:xfrm>
            <a:off x="150092" y="847479"/>
            <a:ext cx="8763000" cy="2133600"/>
          </a:xfrm>
          <a:prstGeom prst="rect">
            <a:avLst/>
          </a:prstGeom>
        </p:spPr>
      </p:pic>
      <p:sp>
        <p:nvSpPr>
          <p:cNvPr id="2" name="Title 1"/>
          <p:cNvSpPr>
            <a:spLocks noGrp="1"/>
          </p:cNvSpPr>
          <p:nvPr>
            <p:ph type="title"/>
          </p:nvPr>
        </p:nvSpPr>
        <p:spPr>
          <a:xfrm>
            <a:off x="228600" y="285750"/>
            <a:ext cx="8229600" cy="457200"/>
          </a:xfrm>
        </p:spPr>
        <p:txBody>
          <a:bodyPr>
            <a:normAutofit fontScale="90000"/>
          </a:bodyPr>
          <a:lstStyle/>
          <a:p>
            <a:r>
              <a:rPr lang="en-US" dirty="0" smtClean="0"/>
              <a:t>Section GG0120 – Mobility Devices</a:t>
            </a:r>
            <a:endParaRPr lang="en-US" dirty="0"/>
          </a:p>
        </p:txBody>
      </p:sp>
      <p:sp>
        <p:nvSpPr>
          <p:cNvPr id="4" name="6-Point Star 3" title="image of a star reading &quot;from G&quot;"/>
          <p:cNvSpPr/>
          <p:nvPr/>
        </p:nvSpPr>
        <p:spPr>
          <a:xfrm rot="1169281">
            <a:off x="6935352" y="624308"/>
            <a:ext cx="1295400" cy="1143000"/>
          </a:xfrm>
          <a:prstGeom prst="star6">
            <a:avLst/>
          </a:prstGeom>
          <a:solidFill>
            <a:srgbClr val="9BBD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From G</a:t>
            </a:r>
            <a:endParaRPr lang="en-US" dirty="0"/>
          </a:p>
        </p:txBody>
      </p:sp>
    </p:spTree>
    <p:extLst>
      <p:ext uri="{BB962C8B-B14F-4D97-AF65-F5344CB8AC3E}">
        <p14:creationId xmlns:p14="http://schemas.microsoft.com/office/powerpoint/2010/main" val="35029268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GG – Look back periods</a:t>
            </a:r>
            <a:endParaRPr lang="en-US" dirty="0"/>
          </a:p>
        </p:txBody>
      </p:sp>
      <p:sp>
        <p:nvSpPr>
          <p:cNvPr id="3" name="Content Placeholder 2"/>
          <p:cNvSpPr>
            <a:spLocks noGrp="1"/>
          </p:cNvSpPr>
          <p:nvPr>
            <p:ph idx="1"/>
          </p:nvPr>
        </p:nvSpPr>
        <p:spPr>
          <a:xfrm>
            <a:off x="76200" y="1063228"/>
            <a:ext cx="8991600" cy="3531395"/>
          </a:xfrm>
        </p:spPr>
        <p:txBody>
          <a:bodyPr>
            <a:normAutofit fontScale="77500" lnSpcReduction="20000"/>
          </a:bodyPr>
          <a:lstStyle/>
          <a:p>
            <a:pPr>
              <a:spcAft>
                <a:spcPts val="600"/>
              </a:spcAft>
              <a:buFont typeface="Wingdings" panose="05000000000000000000" pitchFamily="2" charset="2"/>
              <a:buChar char="Ø"/>
            </a:pPr>
            <a:r>
              <a:rPr lang="en-US" dirty="0" smtClean="0"/>
              <a:t>Stand‐alone </a:t>
            </a:r>
            <a:r>
              <a:rPr lang="en-US" dirty="0"/>
              <a:t>5 day (Medicare Part A Admission) – first three days of the Part </a:t>
            </a:r>
            <a:r>
              <a:rPr lang="en-US" dirty="0" smtClean="0"/>
              <a:t>A stay</a:t>
            </a:r>
            <a:endParaRPr lang="en-US" dirty="0"/>
          </a:p>
          <a:p>
            <a:pPr>
              <a:spcAft>
                <a:spcPts val="600"/>
              </a:spcAft>
              <a:buFont typeface="Wingdings" panose="05000000000000000000" pitchFamily="2" charset="2"/>
              <a:buChar char="Ø"/>
            </a:pPr>
            <a:r>
              <a:rPr lang="en-US" dirty="0" smtClean="0"/>
              <a:t>OBRA </a:t>
            </a:r>
            <a:r>
              <a:rPr lang="en-US" dirty="0"/>
              <a:t>Admission – first three days of the stay starting with the entry date</a:t>
            </a:r>
          </a:p>
          <a:p>
            <a:pPr lvl="1">
              <a:spcAft>
                <a:spcPts val="600"/>
              </a:spcAft>
              <a:buFont typeface="Wingdings" panose="05000000000000000000" pitchFamily="2" charset="2"/>
              <a:buChar char="ü"/>
            </a:pPr>
            <a:r>
              <a:rPr lang="en-US" dirty="0" smtClean="0"/>
              <a:t>If </a:t>
            </a:r>
            <a:r>
              <a:rPr lang="en-US" dirty="0"/>
              <a:t>combined with the 5‐day, the look‐back period is the first thee days of </a:t>
            </a:r>
            <a:r>
              <a:rPr lang="en-US" dirty="0" smtClean="0"/>
              <a:t>the start </a:t>
            </a:r>
            <a:r>
              <a:rPr lang="en-US" dirty="0"/>
              <a:t>of Medicare Part A</a:t>
            </a:r>
          </a:p>
          <a:p>
            <a:pPr>
              <a:spcAft>
                <a:spcPts val="600"/>
              </a:spcAft>
              <a:buFont typeface="Wingdings" panose="05000000000000000000" pitchFamily="2" charset="2"/>
              <a:buChar char="Ø"/>
            </a:pPr>
            <a:r>
              <a:rPr lang="en-US" dirty="0" smtClean="0"/>
              <a:t>Interim </a:t>
            </a:r>
            <a:r>
              <a:rPr lang="en-US" dirty="0"/>
              <a:t>Payment Assessment (IPA) – ARD and 2 previous days</a:t>
            </a:r>
          </a:p>
          <a:p>
            <a:pPr>
              <a:spcAft>
                <a:spcPts val="600"/>
              </a:spcAft>
              <a:buFont typeface="Wingdings" panose="05000000000000000000" pitchFamily="2" charset="2"/>
              <a:buChar char="Ø"/>
            </a:pPr>
            <a:r>
              <a:rPr lang="en-US" dirty="0" smtClean="0"/>
              <a:t>Part </a:t>
            </a:r>
            <a:r>
              <a:rPr lang="en-US" dirty="0"/>
              <a:t>A Discharge – End date of Medicare Part A stay and 2 previous days</a:t>
            </a:r>
          </a:p>
          <a:p>
            <a:pPr>
              <a:spcAft>
                <a:spcPts val="600"/>
              </a:spcAft>
              <a:buFont typeface="Wingdings" panose="05000000000000000000" pitchFamily="2" charset="2"/>
              <a:buChar char="Ø"/>
            </a:pPr>
            <a:r>
              <a:rPr lang="en-US" dirty="0" smtClean="0"/>
              <a:t>OBRA </a:t>
            </a:r>
            <a:r>
              <a:rPr lang="en-US" dirty="0"/>
              <a:t>discharge – Discharge date plus 2 previous </a:t>
            </a:r>
            <a:r>
              <a:rPr lang="en-US" dirty="0" smtClean="0"/>
              <a:t>days</a:t>
            </a:r>
          </a:p>
          <a:p>
            <a:pPr>
              <a:spcAft>
                <a:spcPts val="600"/>
              </a:spcAft>
              <a:buFont typeface="Wingdings" panose="05000000000000000000" pitchFamily="2" charset="2"/>
              <a:buChar char="Ø"/>
            </a:pPr>
            <a:r>
              <a:rPr lang="en-US" dirty="0" smtClean="0"/>
              <a:t>OBRA </a:t>
            </a:r>
            <a:r>
              <a:rPr lang="en-US" dirty="0"/>
              <a:t>other than admission – ARD plus 2 previous days</a:t>
            </a:r>
          </a:p>
        </p:txBody>
      </p:sp>
      <p:sp>
        <p:nvSpPr>
          <p:cNvPr id="7" name="Down Arrow 6" title="image of an arrow pointing down and to the left"/>
          <p:cNvSpPr/>
          <p:nvPr/>
        </p:nvSpPr>
        <p:spPr>
          <a:xfrm rot="3720774">
            <a:off x="7265686" y="-146555"/>
            <a:ext cx="686851" cy="1336161"/>
          </a:xfrm>
          <a:prstGeom prst="downArrow">
            <a:avLst/>
          </a:prstGeom>
          <a:solidFill>
            <a:srgbClr val="9BBB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27900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title="Screenshot explaining GG0130: Self-Care (3-day assessment period) Admission"/>
          <p:cNvPicPr>
            <a:picLocks noGrp="1" noChangeAspect="1"/>
          </p:cNvPicPr>
          <p:nvPr>
            <p:ph idx="1"/>
          </p:nvPr>
        </p:nvPicPr>
        <p:blipFill rotWithShape="1">
          <a:blip r:embed="rId2"/>
          <a:srcRect l="24504" t="31431" r="28400" b="50608"/>
          <a:stretch/>
        </p:blipFill>
        <p:spPr>
          <a:xfrm>
            <a:off x="274782" y="57150"/>
            <a:ext cx="8572500" cy="1637724"/>
          </a:xfrm>
          <a:prstGeom prst="rect">
            <a:avLst/>
          </a:prstGeom>
        </p:spPr>
      </p:pic>
      <p:pic>
        <p:nvPicPr>
          <p:cNvPr id="5" name="Picture 4" title="Screenshot explaining GG0130: Self-Care (3-day assessment period) Discharge"/>
          <p:cNvPicPr>
            <a:picLocks noChangeAspect="1"/>
          </p:cNvPicPr>
          <p:nvPr/>
        </p:nvPicPr>
        <p:blipFill rotWithShape="1">
          <a:blip r:embed="rId3"/>
          <a:srcRect l="24167" t="24814" r="28333" b="56667"/>
          <a:stretch/>
        </p:blipFill>
        <p:spPr>
          <a:xfrm>
            <a:off x="160482" y="1733551"/>
            <a:ext cx="8686800" cy="1524576"/>
          </a:xfrm>
          <a:prstGeom prst="rect">
            <a:avLst/>
          </a:prstGeom>
        </p:spPr>
      </p:pic>
      <p:pic>
        <p:nvPicPr>
          <p:cNvPr id="6" name="Picture 5" title="Screenshot explaining GG0130: Self-Care (OBRA/Interim)"/>
          <p:cNvPicPr>
            <a:picLocks noChangeAspect="1"/>
          </p:cNvPicPr>
          <p:nvPr/>
        </p:nvPicPr>
        <p:blipFill rotWithShape="1">
          <a:blip r:embed="rId4"/>
          <a:srcRect l="23750" t="41111" r="27917" b="47038"/>
          <a:stretch/>
        </p:blipFill>
        <p:spPr>
          <a:xfrm>
            <a:off x="153555" y="3296804"/>
            <a:ext cx="8839200" cy="1219200"/>
          </a:xfrm>
          <a:prstGeom prst="rect">
            <a:avLst/>
          </a:prstGeom>
        </p:spPr>
      </p:pic>
      <p:sp>
        <p:nvSpPr>
          <p:cNvPr id="2" name="Title 1"/>
          <p:cNvSpPr>
            <a:spLocks noGrp="1"/>
          </p:cNvSpPr>
          <p:nvPr>
            <p:ph type="title"/>
          </p:nvPr>
        </p:nvSpPr>
        <p:spPr>
          <a:xfrm>
            <a:off x="389082" y="-1085850"/>
            <a:ext cx="8229600" cy="857250"/>
          </a:xfrm>
        </p:spPr>
        <p:txBody>
          <a:bodyPr/>
          <a:lstStyle/>
          <a:p>
            <a:r>
              <a:rPr lang="en-US" dirty="0" smtClean="0"/>
              <a:t>GG0130: Self Care</a:t>
            </a:r>
            <a:endParaRPr lang="en-US" dirty="0"/>
          </a:p>
        </p:txBody>
      </p:sp>
    </p:spTree>
    <p:extLst>
      <p:ext uri="{BB962C8B-B14F-4D97-AF65-F5344CB8AC3E}">
        <p14:creationId xmlns:p14="http://schemas.microsoft.com/office/powerpoint/2010/main" val="37065138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title="Screenshot of GG0170: Mobility (3-day assessment period) Admission"/>
          <p:cNvPicPr>
            <a:picLocks noChangeAspect="1"/>
          </p:cNvPicPr>
          <p:nvPr/>
        </p:nvPicPr>
        <p:blipFill rotWithShape="1">
          <a:blip r:embed="rId2"/>
          <a:srcRect l="24167" t="27778" r="28333" b="55926"/>
          <a:stretch/>
        </p:blipFill>
        <p:spPr>
          <a:xfrm>
            <a:off x="609600" y="0"/>
            <a:ext cx="8028709" cy="1549400"/>
          </a:xfrm>
          <a:prstGeom prst="rect">
            <a:avLst/>
          </a:prstGeom>
        </p:spPr>
      </p:pic>
      <p:pic>
        <p:nvPicPr>
          <p:cNvPr id="8" name="Picture 7" title="screenshot of GG0170: Mobility (3-day assessment period) Discharge"/>
          <p:cNvPicPr>
            <a:picLocks noChangeAspect="1"/>
          </p:cNvPicPr>
          <p:nvPr/>
        </p:nvPicPr>
        <p:blipFill rotWithShape="1">
          <a:blip r:embed="rId3"/>
          <a:srcRect l="24167" t="23333" r="28333" b="58149"/>
          <a:stretch/>
        </p:blipFill>
        <p:spPr>
          <a:xfrm>
            <a:off x="609600" y="1549400"/>
            <a:ext cx="7924800" cy="1737895"/>
          </a:xfrm>
          <a:prstGeom prst="rect">
            <a:avLst/>
          </a:prstGeom>
        </p:spPr>
      </p:pic>
      <p:pic>
        <p:nvPicPr>
          <p:cNvPr id="9" name="Picture 8" title="screenshot of GG0170: Mobility (OBRA/Interim)"/>
          <p:cNvPicPr>
            <a:picLocks noChangeAspect="1"/>
          </p:cNvPicPr>
          <p:nvPr/>
        </p:nvPicPr>
        <p:blipFill rotWithShape="1">
          <a:blip r:embed="rId4"/>
          <a:srcRect l="24167" t="24074" r="28334" b="64074"/>
          <a:stretch/>
        </p:blipFill>
        <p:spPr>
          <a:xfrm>
            <a:off x="838200" y="3409950"/>
            <a:ext cx="7353300" cy="1032042"/>
          </a:xfrm>
          <a:prstGeom prst="rect">
            <a:avLst/>
          </a:prstGeom>
        </p:spPr>
      </p:pic>
      <p:sp>
        <p:nvSpPr>
          <p:cNvPr id="3" name="Title 2"/>
          <p:cNvSpPr>
            <a:spLocks noGrp="1"/>
          </p:cNvSpPr>
          <p:nvPr>
            <p:ph type="title"/>
          </p:nvPr>
        </p:nvSpPr>
        <p:spPr>
          <a:xfrm>
            <a:off x="609600" y="-974892"/>
            <a:ext cx="8229600" cy="857250"/>
          </a:xfrm>
        </p:spPr>
        <p:txBody>
          <a:bodyPr/>
          <a:lstStyle/>
          <a:p>
            <a:r>
              <a:rPr lang="en-US" dirty="0" smtClean="0"/>
              <a:t>GG0170:</a:t>
            </a:r>
            <a:r>
              <a:rPr lang="en-US" baseline="0" dirty="0" smtClean="0"/>
              <a:t> Mobility</a:t>
            </a:r>
            <a:endParaRPr lang="en-US" dirty="0"/>
          </a:p>
        </p:txBody>
      </p:sp>
    </p:spTree>
    <p:extLst>
      <p:ext uri="{BB962C8B-B14F-4D97-AF65-F5344CB8AC3E}">
        <p14:creationId xmlns:p14="http://schemas.microsoft.com/office/powerpoint/2010/main" val="6751063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994172"/>
          </a:xfrm>
        </p:spPr>
        <p:txBody>
          <a:bodyPr>
            <a:normAutofit fontScale="90000"/>
          </a:bodyPr>
          <a:lstStyle/>
          <a:p>
            <a:r>
              <a:rPr lang="en-US" dirty="0" smtClean="0"/>
              <a:t>Section GG – Additional Instructions</a:t>
            </a:r>
            <a:br>
              <a:rPr lang="en-US" dirty="0" smtClean="0"/>
            </a:br>
            <a:r>
              <a:rPr lang="en-US" dirty="0" smtClean="0"/>
              <a:t>Admission Functional Assessment</a:t>
            </a:r>
            <a:endParaRPr lang="en-US" dirty="0"/>
          </a:p>
        </p:txBody>
      </p:sp>
      <p:sp>
        <p:nvSpPr>
          <p:cNvPr id="3" name="Content Placeholder 2"/>
          <p:cNvSpPr>
            <a:spLocks noGrp="1"/>
          </p:cNvSpPr>
          <p:nvPr>
            <p:ph idx="1"/>
          </p:nvPr>
        </p:nvSpPr>
        <p:spPr>
          <a:xfrm>
            <a:off x="457200" y="1352549"/>
            <a:ext cx="8229600" cy="3048001"/>
          </a:xfrm>
        </p:spPr>
        <p:txBody>
          <a:bodyPr>
            <a:normAutofit fontScale="77500" lnSpcReduction="20000"/>
          </a:bodyPr>
          <a:lstStyle/>
          <a:p>
            <a:pPr>
              <a:buFont typeface="Wingdings" panose="05000000000000000000" pitchFamily="2" charset="2"/>
              <a:buChar char="v"/>
            </a:pPr>
            <a:r>
              <a:rPr lang="en-US" dirty="0" smtClean="0"/>
              <a:t>For </a:t>
            </a:r>
            <a:r>
              <a:rPr lang="en-US" dirty="0"/>
              <a:t>residents in a Medicare Part A stay, the admission functional</a:t>
            </a:r>
          </a:p>
          <a:p>
            <a:pPr marL="0" indent="0">
              <a:buNone/>
            </a:pPr>
            <a:r>
              <a:rPr lang="en-US" dirty="0"/>
              <a:t>assessment, when possible, should be conducted prior to the</a:t>
            </a:r>
          </a:p>
          <a:p>
            <a:pPr marL="0" indent="0">
              <a:buNone/>
            </a:pPr>
            <a:r>
              <a:rPr lang="en-US" dirty="0"/>
              <a:t>benefit of services in order to reflect the resident’s true admission</a:t>
            </a:r>
          </a:p>
          <a:p>
            <a:pPr marL="0" indent="0">
              <a:buNone/>
            </a:pPr>
            <a:r>
              <a:rPr lang="en-US" dirty="0"/>
              <a:t>baseline functional status. If treatment has started, for example, on</a:t>
            </a:r>
          </a:p>
          <a:p>
            <a:pPr marL="0" indent="0">
              <a:buNone/>
            </a:pPr>
            <a:r>
              <a:rPr lang="en-US" dirty="0"/>
              <a:t>the day of admission, a baseline functional status assessment can</a:t>
            </a:r>
          </a:p>
          <a:p>
            <a:pPr marL="0" indent="0">
              <a:buNone/>
            </a:pPr>
            <a:r>
              <a:rPr lang="en-US" dirty="0"/>
              <a:t>still be conducted. Treatment should not be withheld in order to</a:t>
            </a:r>
          </a:p>
          <a:p>
            <a:pPr marL="0" indent="0">
              <a:buNone/>
            </a:pPr>
            <a:r>
              <a:rPr lang="en-US" dirty="0"/>
              <a:t>conduct the functional assessment.</a:t>
            </a:r>
          </a:p>
          <a:p>
            <a:pPr>
              <a:buFont typeface="Wingdings" panose="05000000000000000000" pitchFamily="2" charset="2"/>
              <a:buChar char="v"/>
            </a:pPr>
            <a:r>
              <a:rPr lang="en-US" u="sng" dirty="0" smtClean="0">
                <a:solidFill>
                  <a:srgbClr val="8A0000"/>
                </a:solidFill>
              </a:rPr>
              <a:t>Prior to the benefit of services </a:t>
            </a:r>
            <a:r>
              <a:rPr lang="en-US" i="1" dirty="0" smtClean="0">
                <a:solidFill>
                  <a:srgbClr val="8A0000"/>
                </a:solidFill>
              </a:rPr>
              <a:t>means </a:t>
            </a:r>
            <a:r>
              <a:rPr lang="en-US" i="1" dirty="0">
                <a:solidFill>
                  <a:srgbClr val="8A0000"/>
                </a:solidFill>
              </a:rPr>
              <a:t>prior to provision of any care by facility staff that would result in more independent coding. </a:t>
            </a:r>
            <a:endParaRPr lang="en-US" dirty="0"/>
          </a:p>
        </p:txBody>
      </p:sp>
      <p:sp>
        <p:nvSpPr>
          <p:cNvPr id="4" name="Horizontal Scroll 3" title="icon of a green scroll reading &quot;clarified&quot;"/>
          <p:cNvSpPr/>
          <p:nvPr/>
        </p:nvSpPr>
        <p:spPr>
          <a:xfrm rot="1311247">
            <a:off x="6881931" y="369729"/>
            <a:ext cx="1981200" cy="920473"/>
          </a:xfrm>
          <a:prstGeom prst="horizontalScroll">
            <a:avLst/>
          </a:prstGeom>
          <a:solidFill>
            <a:srgbClr val="9BBD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Clarified</a:t>
            </a:r>
            <a:endParaRPr lang="en-US" sz="3600" dirty="0"/>
          </a:p>
        </p:txBody>
      </p:sp>
    </p:spTree>
    <p:extLst>
      <p:ext uri="{BB962C8B-B14F-4D97-AF65-F5344CB8AC3E}">
        <p14:creationId xmlns:p14="http://schemas.microsoft.com/office/powerpoint/2010/main" val="32952497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GG – Discharge Goals</a:t>
            </a:r>
            <a:endParaRPr lang="en-US" dirty="0"/>
          </a:p>
        </p:txBody>
      </p:sp>
      <p:sp>
        <p:nvSpPr>
          <p:cNvPr id="3" name="Content Placeholder 2"/>
          <p:cNvSpPr>
            <a:spLocks noGrp="1"/>
          </p:cNvSpPr>
          <p:nvPr>
            <p:ph idx="1"/>
          </p:nvPr>
        </p:nvSpPr>
        <p:spPr/>
        <p:txBody>
          <a:bodyPr>
            <a:normAutofit fontScale="70000" lnSpcReduction="20000"/>
          </a:bodyPr>
          <a:lstStyle/>
          <a:p>
            <a:pPr>
              <a:buFont typeface="Wingdings" panose="05000000000000000000" pitchFamily="2" charset="2"/>
              <a:buChar char="ü"/>
            </a:pPr>
            <a:r>
              <a:rPr lang="en-US" dirty="0" smtClean="0"/>
              <a:t>Coded </a:t>
            </a:r>
            <a:r>
              <a:rPr lang="en-US" dirty="0"/>
              <a:t>with each admission assessment, </a:t>
            </a:r>
            <a:r>
              <a:rPr lang="en-US" dirty="0" smtClean="0"/>
              <a:t>when there </a:t>
            </a:r>
            <a:r>
              <a:rPr lang="en-US" dirty="0"/>
              <a:t>is a start of PPS </a:t>
            </a:r>
            <a:r>
              <a:rPr lang="en-US" dirty="0" smtClean="0"/>
              <a:t>stay</a:t>
            </a:r>
          </a:p>
          <a:p>
            <a:pPr>
              <a:buFont typeface="Wingdings" panose="05000000000000000000" pitchFamily="2" charset="2"/>
              <a:buChar char="ü"/>
            </a:pPr>
            <a:endParaRPr lang="en-US" dirty="0" smtClean="0"/>
          </a:p>
          <a:p>
            <a:pPr>
              <a:buFont typeface="Wingdings" panose="05000000000000000000" pitchFamily="2" charset="2"/>
              <a:buChar char="ü"/>
            </a:pPr>
            <a:r>
              <a:rPr lang="en-US" dirty="0" smtClean="0"/>
              <a:t>Discharge </a:t>
            </a:r>
            <a:r>
              <a:rPr lang="en-US" dirty="0"/>
              <a:t>goals are not required with </a:t>
            </a:r>
            <a:r>
              <a:rPr lang="en-US" dirty="0" smtClean="0"/>
              <a:t>stand alone </a:t>
            </a:r>
            <a:r>
              <a:rPr lang="en-US" dirty="0"/>
              <a:t>OBRA </a:t>
            </a:r>
            <a:r>
              <a:rPr lang="en-US" dirty="0" smtClean="0"/>
              <a:t>assessments</a:t>
            </a:r>
            <a:r>
              <a:rPr lang="en-US" dirty="0"/>
              <a:t>.</a:t>
            </a:r>
          </a:p>
          <a:p>
            <a:pPr marL="0" indent="0">
              <a:buNone/>
            </a:pPr>
            <a:endParaRPr lang="en-US" dirty="0"/>
          </a:p>
          <a:p>
            <a:pPr>
              <a:buFont typeface="Wingdings" panose="05000000000000000000" pitchFamily="2" charset="2"/>
              <a:buChar char="v"/>
            </a:pPr>
            <a:r>
              <a:rPr lang="en-US" dirty="0" smtClean="0"/>
              <a:t>For </a:t>
            </a:r>
            <a:r>
              <a:rPr lang="en-US" dirty="0"/>
              <a:t>the SNF Quality Reporting Program (QRP), a minimum of one self </a:t>
            </a:r>
          </a:p>
          <a:p>
            <a:pPr marL="0" indent="0">
              <a:buNone/>
            </a:pPr>
            <a:r>
              <a:rPr lang="en-US" dirty="0"/>
              <a:t>care or mobility goal must be coded. However, facilities may choose to</a:t>
            </a:r>
          </a:p>
          <a:p>
            <a:pPr marL="0" indent="0">
              <a:buNone/>
            </a:pPr>
            <a:r>
              <a:rPr lang="en-US" dirty="0"/>
              <a:t>complete more than one self - care or mobility discharge goal.</a:t>
            </a:r>
          </a:p>
          <a:p>
            <a:pPr marL="0" indent="0">
              <a:buNone/>
            </a:pPr>
            <a:r>
              <a:rPr lang="en-US" i="1" dirty="0"/>
              <a:t>Identifying multiple goals helps ensure that the assessment accurately</a:t>
            </a:r>
          </a:p>
          <a:p>
            <a:pPr marL="0" indent="0">
              <a:buNone/>
            </a:pPr>
            <a:r>
              <a:rPr lang="en-US" i="1" dirty="0"/>
              <a:t>reflects resident status and facilitates person - centered individualized</a:t>
            </a:r>
          </a:p>
          <a:p>
            <a:pPr marL="0" indent="0">
              <a:buNone/>
            </a:pPr>
            <a:r>
              <a:rPr lang="en-US" i="1" dirty="0"/>
              <a:t>care planning.</a:t>
            </a:r>
          </a:p>
        </p:txBody>
      </p:sp>
      <p:sp>
        <p:nvSpPr>
          <p:cNvPr id="4" name="Horizontal Scroll 3" title="icon of a green scroll reading &quot;clarified&quot;"/>
          <p:cNvSpPr/>
          <p:nvPr/>
        </p:nvSpPr>
        <p:spPr>
          <a:xfrm rot="1311247">
            <a:off x="7019533" y="262054"/>
            <a:ext cx="1619775" cy="660350"/>
          </a:xfrm>
          <a:prstGeom prst="horizontalScroll">
            <a:avLst/>
          </a:prstGeom>
          <a:solidFill>
            <a:srgbClr val="9BBD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Clarified</a:t>
            </a:r>
            <a:endParaRPr lang="en-US" sz="3600" dirty="0"/>
          </a:p>
        </p:txBody>
      </p:sp>
    </p:spTree>
    <p:extLst>
      <p:ext uri="{BB962C8B-B14F-4D97-AF65-F5344CB8AC3E}">
        <p14:creationId xmlns:p14="http://schemas.microsoft.com/office/powerpoint/2010/main" val="36474412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GG - Coding Instructions</a:t>
            </a:r>
            <a:endParaRPr lang="en-US" dirty="0"/>
          </a:p>
        </p:txBody>
      </p:sp>
      <p:sp>
        <p:nvSpPr>
          <p:cNvPr id="3" name="Content Placeholder 2"/>
          <p:cNvSpPr>
            <a:spLocks noGrp="1"/>
          </p:cNvSpPr>
          <p:nvPr>
            <p:ph idx="1"/>
          </p:nvPr>
        </p:nvSpPr>
        <p:spPr>
          <a:xfrm>
            <a:off x="457200" y="971550"/>
            <a:ext cx="8305800" cy="3352800"/>
          </a:xfrm>
        </p:spPr>
        <p:txBody>
          <a:bodyPr>
            <a:noAutofit/>
          </a:bodyPr>
          <a:lstStyle/>
          <a:p>
            <a:pPr>
              <a:spcAft>
                <a:spcPts val="600"/>
              </a:spcAft>
            </a:pPr>
            <a:r>
              <a:rPr lang="en-US" sz="1400" b="1" dirty="0" smtClean="0">
                <a:solidFill>
                  <a:srgbClr val="000000"/>
                </a:solidFill>
              </a:rPr>
              <a:t>Code </a:t>
            </a:r>
            <a:r>
              <a:rPr lang="en-US" sz="1400" b="1" dirty="0">
                <a:solidFill>
                  <a:srgbClr val="000000"/>
                </a:solidFill>
              </a:rPr>
              <a:t>06, Independent: </a:t>
            </a:r>
            <a:r>
              <a:rPr lang="en-US" sz="1400" dirty="0">
                <a:solidFill>
                  <a:srgbClr val="000000"/>
                </a:solidFill>
              </a:rPr>
              <a:t>if the resident completes the activity by </a:t>
            </a:r>
            <a:r>
              <a:rPr lang="en-US" sz="1400" i="1" dirty="0" err="1">
                <a:solidFill>
                  <a:srgbClr val="8A0000"/>
                </a:solidFill>
              </a:rPr>
              <a:t>them</a:t>
            </a:r>
            <a:r>
              <a:rPr lang="en-US" sz="1400" dirty="0" err="1">
                <a:solidFill>
                  <a:srgbClr val="000000"/>
                </a:solidFill>
              </a:rPr>
              <a:t>self</a:t>
            </a:r>
            <a:r>
              <a:rPr lang="en-US" sz="1400" dirty="0">
                <a:solidFill>
                  <a:srgbClr val="000000"/>
                </a:solidFill>
              </a:rPr>
              <a:t> with no assistance from a helper. </a:t>
            </a:r>
            <a:endParaRPr lang="en-US" sz="1400" dirty="0" smtClean="0">
              <a:solidFill>
                <a:srgbClr val="000000"/>
              </a:solidFill>
            </a:endParaRPr>
          </a:p>
          <a:p>
            <a:pPr>
              <a:spcAft>
                <a:spcPts val="600"/>
              </a:spcAft>
            </a:pPr>
            <a:r>
              <a:rPr lang="en-US" sz="1400" b="1" dirty="0" smtClean="0">
                <a:solidFill>
                  <a:srgbClr val="000000"/>
                </a:solidFill>
              </a:rPr>
              <a:t>Code </a:t>
            </a:r>
            <a:r>
              <a:rPr lang="en-US" sz="1400" b="1" dirty="0">
                <a:solidFill>
                  <a:srgbClr val="000000"/>
                </a:solidFill>
              </a:rPr>
              <a:t>05, Setup or clean-up assistance: </a:t>
            </a:r>
            <a:r>
              <a:rPr lang="en-US" sz="1400" dirty="0">
                <a:solidFill>
                  <a:srgbClr val="000000"/>
                </a:solidFill>
              </a:rPr>
              <a:t>if the helper sets up or cleans up; resident completes activity. Helper assists only prior to or following the activity, but not during the activity. For example, the resident requires assistance cutting up food or opening container, or requires setup of hygiene item(s) or assistive device(s). </a:t>
            </a:r>
            <a:endParaRPr lang="en-US" sz="1400" dirty="0" smtClean="0">
              <a:solidFill>
                <a:srgbClr val="000000"/>
              </a:solidFill>
            </a:endParaRPr>
          </a:p>
          <a:p>
            <a:pPr>
              <a:spcAft>
                <a:spcPts val="600"/>
              </a:spcAft>
            </a:pPr>
            <a:r>
              <a:rPr lang="en-US" sz="1400" b="1" dirty="0" smtClean="0">
                <a:solidFill>
                  <a:srgbClr val="000000"/>
                </a:solidFill>
              </a:rPr>
              <a:t>Code </a:t>
            </a:r>
            <a:r>
              <a:rPr lang="en-US" sz="1400" b="1" dirty="0">
                <a:solidFill>
                  <a:srgbClr val="000000"/>
                </a:solidFill>
              </a:rPr>
              <a:t>04, Supervision or touching assistance: </a:t>
            </a:r>
            <a:r>
              <a:rPr lang="en-US" sz="1400" dirty="0">
                <a:solidFill>
                  <a:srgbClr val="000000"/>
                </a:solidFill>
              </a:rPr>
              <a:t>if the helper provides verbal cues or touching/steadying/contact guard assistance as resident completes activity. Assistance may be provided throughout the activity or intermittently. For example, the resident requires verbal cueing, coaxing, or general supervision for safety to complete activity; or resident may require only incidental help such as contact guard or steadying assist during the activity. </a:t>
            </a:r>
            <a:endParaRPr lang="en-US" sz="1400" dirty="0" smtClean="0">
              <a:solidFill>
                <a:srgbClr val="000000"/>
              </a:solidFill>
            </a:endParaRPr>
          </a:p>
          <a:p>
            <a:pPr lvl="1">
              <a:spcAft>
                <a:spcPts val="600"/>
              </a:spcAft>
              <a:buFont typeface="Wingdings" panose="05000000000000000000" pitchFamily="2" charset="2"/>
              <a:buChar char="ü"/>
            </a:pPr>
            <a:r>
              <a:rPr lang="en-US" sz="1400" i="1" dirty="0" smtClean="0">
                <a:solidFill>
                  <a:srgbClr val="8A0000"/>
                </a:solidFill>
              </a:rPr>
              <a:t>Code </a:t>
            </a:r>
            <a:r>
              <a:rPr lang="en-US" sz="1400" i="1" dirty="0">
                <a:solidFill>
                  <a:srgbClr val="8A0000"/>
                </a:solidFill>
              </a:rPr>
              <a:t>04, Supervision or touching assistance: if the resident requires only verbal cueing to complete the activity safely. </a:t>
            </a:r>
            <a:endParaRPr lang="en-US" sz="1400" dirty="0">
              <a:solidFill>
                <a:srgbClr val="8A0000"/>
              </a:solidFill>
            </a:endParaRPr>
          </a:p>
        </p:txBody>
      </p:sp>
      <p:sp>
        <p:nvSpPr>
          <p:cNvPr id="4" name="Horizontal Scroll 3" title="icon of a green scroll reading &quot;clarified&quot;"/>
          <p:cNvSpPr/>
          <p:nvPr/>
        </p:nvSpPr>
        <p:spPr>
          <a:xfrm rot="1177730">
            <a:off x="7280564" y="283964"/>
            <a:ext cx="1371600" cy="609600"/>
          </a:xfrm>
          <a:prstGeom prst="horizontalScroll">
            <a:avLst/>
          </a:prstGeom>
          <a:solidFill>
            <a:srgbClr val="9BBB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Clarified</a:t>
            </a:r>
            <a:endParaRPr lang="en-US" dirty="0"/>
          </a:p>
        </p:txBody>
      </p:sp>
    </p:spTree>
    <p:extLst>
      <p:ext uri="{BB962C8B-B14F-4D97-AF65-F5344CB8AC3E}">
        <p14:creationId xmlns:p14="http://schemas.microsoft.com/office/powerpoint/2010/main" val="40516107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Helpful Links</a:t>
            </a:r>
            <a:endParaRPr lang="en-US" dirty="0"/>
          </a:p>
        </p:txBody>
      </p:sp>
      <p:sp>
        <p:nvSpPr>
          <p:cNvPr id="3" name="Content Placeholder 2"/>
          <p:cNvSpPr>
            <a:spLocks noGrp="1"/>
          </p:cNvSpPr>
          <p:nvPr>
            <p:ph idx="1"/>
          </p:nvPr>
        </p:nvSpPr>
        <p:spPr/>
        <p:txBody>
          <a:bodyPr/>
          <a:lstStyle/>
          <a:p>
            <a:r>
              <a:rPr lang="en-US" b="1" dirty="0"/>
              <a:t>MDS FORMS AND RAI MANUAL</a:t>
            </a:r>
            <a:endParaRPr lang="en-US" b="1" dirty="0">
              <a:hlinkClick r:id="rId2"/>
            </a:endParaRPr>
          </a:p>
          <a:p>
            <a:pPr lvl="1"/>
            <a:r>
              <a:rPr lang="en-US" dirty="0">
                <a:hlinkClick r:id="rId2"/>
              </a:rPr>
              <a:t>https://www.cms.gov/medicare/quality-initiatives-patient-assessment-instruments/nursinghomequalityinits/mds30raimanual</a:t>
            </a:r>
            <a:r>
              <a:rPr lang="en-US" dirty="0"/>
              <a:t> </a:t>
            </a:r>
          </a:p>
          <a:p>
            <a:endParaRPr lang="en-US" dirty="0"/>
          </a:p>
          <a:p>
            <a:r>
              <a:rPr lang="en-US" b="1" dirty="0"/>
              <a:t>CMS Official YouTube Channel</a:t>
            </a:r>
          </a:p>
          <a:p>
            <a:pPr lvl="1"/>
            <a:r>
              <a:rPr lang="en-US" dirty="0"/>
              <a:t> </a:t>
            </a:r>
            <a:r>
              <a:rPr lang="en-US" dirty="0">
                <a:hlinkClick r:id="rId3"/>
              </a:rPr>
              <a:t>https://www.youtube.com/cmshhsgov</a:t>
            </a:r>
            <a:r>
              <a:rPr lang="en-US" dirty="0"/>
              <a:t> </a:t>
            </a:r>
          </a:p>
          <a:p>
            <a:endParaRPr lang="en-US" dirty="0"/>
          </a:p>
        </p:txBody>
      </p:sp>
    </p:spTree>
    <p:extLst>
      <p:ext uri="{BB962C8B-B14F-4D97-AF65-F5344CB8AC3E}">
        <p14:creationId xmlns:p14="http://schemas.microsoft.com/office/powerpoint/2010/main" val="18214217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GG – Coding Instructions</a:t>
            </a:r>
            <a:endParaRPr lang="en-US" dirty="0"/>
          </a:p>
        </p:txBody>
      </p:sp>
      <p:sp>
        <p:nvSpPr>
          <p:cNvPr id="3" name="Content Placeholder 2"/>
          <p:cNvSpPr>
            <a:spLocks noGrp="1"/>
          </p:cNvSpPr>
          <p:nvPr>
            <p:ph idx="1"/>
          </p:nvPr>
        </p:nvSpPr>
        <p:spPr/>
        <p:txBody>
          <a:bodyPr>
            <a:normAutofit lnSpcReduction="10000"/>
          </a:bodyPr>
          <a:lstStyle/>
          <a:p>
            <a:r>
              <a:rPr lang="en-US" b="1" dirty="0" smtClean="0"/>
              <a:t>Code </a:t>
            </a:r>
            <a:r>
              <a:rPr lang="en-US" b="1" dirty="0"/>
              <a:t>03, Partial/moderate assistance: </a:t>
            </a:r>
            <a:r>
              <a:rPr lang="en-US" dirty="0"/>
              <a:t>if the helper does LESS THAN HALF the effort. Helper lifts, holds, or supports trunk or limbs, but provides less than half the effort. </a:t>
            </a:r>
          </a:p>
          <a:p>
            <a:r>
              <a:rPr lang="en-US" b="1" dirty="0"/>
              <a:t>Code 02, Substantial/maximal assistance: </a:t>
            </a:r>
            <a:r>
              <a:rPr lang="en-US" dirty="0"/>
              <a:t>if the helper does MORE THAN HALF the effort. Helper lifts or holds trunk or limbs and provides more than half the effort. </a:t>
            </a:r>
          </a:p>
          <a:p>
            <a:endParaRPr lang="en-US" dirty="0"/>
          </a:p>
        </p:txBody>
      </p:sp>
    </p:spTree>
    <p:extLst>
      <p:ext uri="{BB962C8B-B14F-4D97-AF65-F5344CB8AC3E}">
        <p14:creationId xmlns:p14="http://schemas.microsoft.com/office/powerpoint/2010/main" val="25969939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GG – Coding Instructions</a:t>
            </a:r>
            <a:endParaRPr lang="en-US" dirty="0"/>
          </a:p>
        </p:txBody>
      </p:sp>
      <p:sp>
        <p:nvSpPr>
          <p:cNvPr id="3" name="Content Placeholder 2"/>
          <p:cNvSpPr>
            <a:spLocks noGrp="1"/>
          </p:cNvSpPr>
          <p:nvPr>
            <p:ph idx="1"/>
          </p:nvPr>
        </p:nvSpPr>
        <p:spPr/>
        <p:txBody>
          <a:bodyPr>
            <a:normAutofit fontScale="85000" lnSpcReduction="20000"/>
          </a:bodyPr>
          <a:lstStyle/>
          <a:p>
            <a:r>
              <a:rPr lang="en-US" b="1" dirty="0" smtClean="0">
                <a:solidFill>
                  <a:srgbClr val="000000"/>
                </a:solidFill>
              </a:rPr>
              <a:t>Code </a:t>
            </a:r>
            <a:r>
              <a:rPr lang="en-US" b="1" dirty="0">
                <a:solidFill>
                  <a:srgbClr val="000000"/>
                </a:solidFill>
              </a:rPr>
              <a:t>01, Dependent: </a:t>
            </a:r>
            <a:r>
              <a:rPr lang="en-US" dirty="0">
                <a:solidFill>
                  <a:srgbClr val="000000"/>
                </a:solidFill>
              </a:rPr>
              <a:t>if the helper does ALL of the effort. Resident does none of the effort to complete the activity; or the assistance of two or more helpers is required for the resident to complete the activity. </a:t>
            </a:r>
            <a:endParaRPr lang="en-US" dirty="0" smtClean="0">
              <a:solidFill>
                <a:srgbClr val="000000"/>
              </a:solidFill>
            </a:endParaRPr>
          </a:p>
          <a:p>
            <a:pPr lvl="1">
              <a:buFont typeface="Wingdings" panose="05000000000000000000" pitchFamily="2" charset="2"/>
              <a:buChar char="ü"/>
            </a:pPr>
            <a:r>
              <a:rPr lang="en-US" i="1" dirty="0" smtClean="0">
                <a:solidFill>
                  <a:srgbClr val="8A0000"/>
                </a:solidFill>
              </a:rPr>
              <a:t>Code </a:t>
            </a:r>
            <a:r>
              <a:rPr lang="en-US" i="1" dirty="0">
                <a:solidFill>
                  <a:srgbClr val="8A0000"/>
                </a:solidFill>
              </a:rPr>
              <a:t>01, Dependent: if two helpers are required for the safe completion of an activity, even if the second helper provides supervision/stand-by assist only and does not end up needing to provide hands-on assistance. </a:t>
            </a:r>
            <a:endParaRPr lang="en-US" dirty="0">
              <a:solidFill>
                <a:srgbClr val="8A0000"/>
              </a:solidFill>
            </a:endParaRPr>
          </a:p>
          <a:p>
            <a:pPr lvl="1">
              <a:buFont typeface="Wingdings" panose="05000000000000000000" pitchFamily="2" charset="2"/>
              <a:buChar char="ü"/>
            </a:pPr>
            <a:r>
              <a:rPr lang="en-US" i="1" dirty="0">
                <a:solidFill>
                  <a:srgbClr val="8A0000"/>
                </a:solidFill>
              </a:rPr>
              <a:t>Code 01, Dependent: if a resident requires the assistance of two helpers to complete an activity (one to provide support to the resident and a second to manage the necessary equipment to allow the activity to be completed). </a:t>
            </a:r>
            <a:endParaRPr lang="en-US" dirty="0">
              <a:solidFill>
                <a:srgbClr val="8A0000"/>
              </a:solidFill>
            </a:endParaRPr>
          </a:p>
          <a:p>
            <a:endParaRPr lang="en-US" dirty="0">
              <a:solidFill>
                <a:srgbClr val="8A0000"/>
              </a:solidFill>
            </a:endParaRPr>
          </a:p>
          <a:p>
            <a:endParaRPr lang="en-US" dirty="0"/>
          </a:p>
        </p:txBody>
      </p:sp>
      <p:sp>
        <p:nvSpPr>
          <p:cNvPr id="4" name="Horizontal Scroll 3" title="icon of a green scroll reading &quot;clarified&quot;"/>
          <p:cNvSpPr/>
          <p:nvPr/>
        </p:nvSpPr>
        <p:spPr>
          <a:xfrm rot="1176294">
            <a:off x="7162800" y="291703"/>
            <a:ext cx="1524000" cy="685800"/>
          </a:xfrm>
          <a:prstGeom prst="horizontalScroll">
            <a:avLst/>
          </a:prstGeom>
          <a:solidFill>
            <a:srgbClr val="9BBD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Clarified</a:t>
            </a:r>
            <a:endParaRPr lang="en-US" dirty="0"/>
          </a:p>
        </p:txBody>
      </p:sp>
    </p:spTree>
    <p:extLst>
      <p:ext uri="{BB962C8B-B14F-4D97-AF65-F5344CB8AC3E}">
        <p14:creationId xmlns:p14="http://schemas.microsoft.com/office/powerpoint/2010/main" val="7546127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GG – Coding Instructions</a:t>
            </a:r>
            <a:endParaRPr lang="en-US" dirty="0"/>
          </a:p>
        </p:txBody>
      </p:sp>
      <p:sp>
        <p:nvSpPr>
          <p:cNvPr id="3" name="Content Placeholder 2"/>
          <p:cNvSpPr>
            <a:spLocks noGrp="1"/>
          </p:cNvSpPr>
          <p:nvPr>
            <p:ph idx="1"/>
          </p:nvPr>
        </p:nvSpPr>
        <p:spPr/>
        <p:txBody>
          <a:bodyPr>
            <a:normAutofit fontScale="70000" lnSpcReduction="20000"/>
          </a:bodyPr>
          <a:lstStyle/>
          <a:p>
            <a:r>
              <a:rPr lang="en-US" b="1" dirty="0" smtClean="0">
                <a:solidFill>
                  <a:srgbClr val="000000"/>
                </a:solidFill>
              </a:rPr>
              <a:t>Code </a:t>
            </a:r>
            <a:r>
              <a:rPr lang="en-US" b="1" dirty="0">
                <a:solidFill>
                  <a:srgbClr val="000000"/>
                </a:solidFill>
              </a:rPr>
              <a:t>07, Resident refused: </a:t>
            </a:r>
            <a:r>
              <a:rPr lang="en-US" dirty="0">
                <a:solidFill>
                  <a:srgbClr val="000000"/>
                </a:solidFill>
              </a:rPr>
              <a:t>if the resident refused to complete the activity. </a:t>
            </a:r>
          </a:p>
          <a:p>
            <a:r>
              <a:rPr lang="en-US" b="1" dirty="0">
                <a:solidFill>
                  <a:srgbClr val="000000"/>
                </a:solidFill>
              </a:rPr>
              <a:t>Code 09, Not applicable: </a:t>
            </a:r>
            <a:r>
              <a:rPr lang="en-US" dirty="0">
                <a:solidFill>
                  <a:srgbClr val="000000"/>
                </a:solidFill>
              </a:rPr>
              <a:t>if the activity was not attempted and the resident did not perform this activity prior to the current illness, exacerbation, or injury. </a:t>
            </a:r>
          </a:p>
          <a:p>
            <a:r>
              <a:rPr lang="en-US" b="1" dirty="0">
                <a:solidFill>
                  <a:srgbClr val="000000"/>
                </a:solidFill>
              </a:rPr>
              <a:t>Code 10, Not attempted due to environmental limitations: </a:t>
            </a:r>
            <a:r>
              <a:rPr lang="en-US" dirty="0">
                <a:solidFill>
                  <a:srgbClr val="000000"/>
                </a:solidFill>
              </a:rPr>
              <a:t>if the resident did not attempt this activity due to environmental limitations. Examples include lack of equipment and weather constraints. </a:t>
            </a:r>
          </a:p>
          <a:p>
            <a:r>
              <a:rPr lang="en-US" b="1" dirty="0">
                <a:solidFill>
                  <a:srgbClr val="000000"/>
                </a:solidFill>
              </a:rPr>
              <a:t>Code 88, Not attempted due to medical condition or safety concerns: </a:t>
            </a:r>
            <a:r>
              <a:rPr lang="en-US" dirty="0">
                <a:solidFill>
                  <a:srgbClr val="000000"/>
                </a:solidFill>
              </a:rPr>
              <a:t>if the activity was not attempted due to medical condition or safety concerns. </a:t>
            </a:r>
          </a:p>
          <a:p>
            <a:endParaRPr lang="en-US" dirty="0"/>
          </a:p>
        </p:txBody>
      </p:sp>
    </p:spTree>
    <p:extLst>
      <p:ext uri="{BB962C8B-B14F-4D97-AF65-F5344CB8AC3E}">
        <p14:creationId xmlns:p14="http://schemas.microsoft.com/office/powerpoint/2010/main" val="17786953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title="screenshot of decision tree"/>
          <p:cNvPicPr>
            <a:picLocks noChangeAspect="1"/>
          </p:cNvPicPr>
          <p:nvPr/>
        </p:nvPicPr>
        <p:blipFill rotWithShape="1">
          <a:blip r:embed="rId2"/>
          <a:srcRect l="24583" t="21852" r="28750" b="14444"/>
          <a:stretch/>
        </p:blipFill>
        <p:spPr>
          <a:xfrm>
            <a:off x="1371600" y="57150"/>
            <a:ext cx="6450419" cy="4953000"/>
          </a:xfrm>
          <a:prstGeom prst="rect">
            <a:avLst/>
          </a:prstGeom>
        </p:spPr>
      </p:pic>
      <p:sp>
        <p:nvSpPr>
          <p:cNvPr id="2" name="Title 1"/>
          <p:cNvSpPr>
            <a:spLocks noGrp="1"/>
          </p:cNvSpPr>
          <p:nvPr>
            <p:ph type="title" idx="4294967295"/>
          </p:nvPr>
        </p:nvSpPr>
        <p:spPr>
          <a:xfrm>
            <a:off x="482009" y="-1085850"/>
            <a:ext cx="8229600" cy="857250"/>
          </a:xfrm>
        </p:spPr>
        <p:txBody>
          <a:bodyPr/>
          <a:lstStyle/>
          <a:p>
            <a:r>
              <a:rPr lang="en-US" dirty="0" smtClean="0"/>
              <a:t>Decision Tree</a:t>
            </a:r>
            <a:endParaRPr lang="en-US" dirty="0"/>
          </a:p>
        </p:txBody>
      </p:sp>
    </p:spTree>
    <p:extLst>
      <p:ext uri="{BB962C8B-B14F-4D97-AF65-F5344CB8AC3E}">
        <p14:creationId xmlns:p14="http://schemas.microsoft.com/office/powerpoint/2010/main" val="27365077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50"/>
            <a:ext cx="8229600" cy="857250"/>
          </a:xfrm>
        </p:spPr>
        <p:txBody>
          <a:bodyPr/>
          <a:lstStyle/>
          <a:p>
            <a:r>
              <a:rPr lang="en-US" dirty="0" smtClean="0"/>
              <a:t>Section GG - Coding Tips Added</a:t>
            </a:r>
            <a:endParaRPr lang="en-US" dirty="0"/>
          </a:p>
        </p:txBody>
      </p:sp>
      <p:pic>
        <p:nvPicPr>
          <p:cNvPr id="4" name="Picture 3" title="image of stethoscope with an ipad and computer; charts &amp; graphs on the screen of the ipa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2400" y="1022018"/>
            <a:ext cx="4986970" cy="3324314"/>
          </a:xfrm>
          <a:prstGeom prst="rect">
            <a:avLst/>
          </a:prstGeom>
        </p:spPr>
      </p:pic>
      <p:pic>
        <p:nvPicPr>
          <p:cNvPr id="5" name="Picture 4" title="image of stack of papers paperclipped together"/>
          <p:cNvPicPr>
            <a:picLocks noChangeAspect="1"/>
          </p:cNvPicPr>
          <p:nvPr/>
        </p:nvPicPr>
        <p:blipFill rotWithShape="1">
          <a:blip r:embed="rId3" cstate="print">
            <a:extLst>
              <a:ext uri="{28A0092B-C50C-407E-A947-70E740481C1C}">
                <a14:useLocalDpi xmlns:a14="http://schemas.microsoft.com/office/drawing/2010/main" val="0"/>
              </a:ext>
            </a:extLst>
          </a:blip>
          <a:srcRect l="34229"/>
          <a:stretch/>
        </p:blipFill>
        <p:spPr>
          <a:xfrm>
            <a:off x="152400" y="907718"/>
            <a:ext cx="3505200" cy="3552914"/>
          </a:xfrm>
          <a:prstGeom prst="rect">
            <a:avLst/>
          </a:prstGeom>
        </p:spPr>
      </p:pic>
    </p:spTree>
    <p:extLst>
      <p:ext uri="{BB962C8B-B14F-4D97-AF65-F5344CB8AC3E}">
        <p14:creationId xmlns:p14="http://schemas.microsoft.com/office/powerpoint/2010/main" val="335741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 Care Coding Tips</a:t>
            </a:r>
            <a:endParaRPr lang="en-US" dirty="0"/>
          </a:p>
        </p:txBody>
      </p:sp>
      <p:sp>
        <p:nvSpPr>
          <p:cNvPr id="3" name="Content Placeholder 2"/>
          <p:cNvSpPr>
            <a:spLocks noGrp="1"/>
          </p:cNvSpPr>
          <p:nvPr>
            <p:ph idx="1"/>
          </p:nvPr>
        </p:nvSpPr>
        <p:spPr/>
        <p:txBody>
          <a:bodyPr>
            <a:normAutofit fontScale="77500" lnSpcReduction="20000"/>
          </a:bodyPr>
          <a:lstStyle/>
          <a:p>
            <a:pPr marL="0" indent="0">
              <a:spcAft>
                <a:spcPts val="600"/>
              </a:spcAft>
              <a:buNone/>
            </a:pPr>
            <a:r>
              <a:rPr lang="en-US" b="1" u="sng" dirty="0" smtClean="0"/>
              <a:t>Eating</a:t>
            </a:r>
            <a:r>
              <a:rPr lang="en-US" dirty="0" smtClean="0"/>
              <a:t> – </a:t>
            </a:r>
            <a:r>
              <a:rPr lang="en-US" i="1" dirty="0" smtClean="0">
                <a:solidFill>
                  <a:srgbClr val="8A0000"/>
                </a:solidFill>
              </a:rPr>
              <a:t>Eating</a:t>
            </a:r>
            <a:r>
              <a:rPr lang="en-US" i="1" dirty="0" smtClean="0"/>
              <a:t> </a:t>
            </a:r>
            <a:r>
              <a:rPr lang="en-US" i="1" dirty="0">
                <a:solidFill>
                  <a:srgbClr val="953740"/>
                </a:solidFill>
              </a:rPr>
              <a:t>is to assess the resident’s ability to use </a:t>
            </a:r>
            <a:r>
              <a:rPr lang="en-US" i="1" dirty="0" smtClean="0">
                <a:solidFill>
                  <a:srgbClr val="953740"/>
                </a:solidFill>
              </a:rPr>
              <a:t>suitable utensils </a:t>
            </a:r>
            <a:r>
              <a:rPr lang="en-US" i="1" dirty="0">
                <a:solidFill>
                  <a:srgbClr val="953740"/>
                </a:solidFill>
              </a:rPr>
              <a:t>to bring food and/or liquid to the mouth and swallow </a:t>
            </a:r>
            <a:r>
              <a:rPr lang="en-US" i="1" dirty="0" smtClean="0">
                <a:solidFill>
                  <a:srgbClr val="953740"/>
                </a:solidFill>
              </a:rPr>
              <a:t>food and/or </a:t>
            </a:r>
            <a:r>
              <a:rPr lang="en-US" i="1" dirty="0">
                <a:solidFill>
                  <a:srgbClr val="953740"/>
                </a:solidFill>
              </a:rPr>
              <a:t>liquid once the meal is placed before the resident</a:t>
            </a:r>
            <a:r>
              <a:rPr lang="en-US" i="1" dirty="0" smtClean="0">
                <a:solidFill>
                  <a:srgbClr val="953740"/>
                </a:solidFill>
              </a:rPr>
              <a:t>.</a:t>
            </a:r>
            <a:endParaRPr lang="en-US" i="1" dirty="0">
              <a:solidFill>
                <a:srgbClr val="953740"/>
              </a:solidFill>
            </a:endParaRPr>
          </a:p>
          <a:p>
            <a:pPr marL="0" indent="0">
              <a:spcAft>
                <a:spcPts val="600"/>
              </a:spcAft>
              <a:buNone/>
            </a:pPr>
            <a:r>
              <a:rPr lang="en-US" b="1" u="sng" dirty="0" smtClean="0"/>
              <a:t>Oral Hygiene</a:t>
            </a:r>
            <a:r>
              <a:rPr lang="en-US" dirty="0"/>
              <a:t> </a:t>
            </a:r>
            <a:r>
              <a:rPr lang="en-US" dirty="0" smtClean="0"/>
              <a:t>- </a:t>
            </a:r>
            <a:r>
              <a:rPr lang="en-US" i="1" dirty="0" smtClean="0">
                <a:solidFill>
                  <a:srgbClr val="953740"/>
                </a:solidFill>
              </a:rPr>
              <a:t>For </a:t>
            </a:r>
            <a:r>
              <a:rPr lang="en-US" i="1" dirty="0">
                <a:solidFill>
                  <a:srgbClr val="953740"/>
                </a:solidFill>
              </a:rPr>
              <a:t>a resident who is edentulous, code Oral </a:t>
            </a:r>
            <a:r>
              <a:rPr lang="en-US" i="1" dirty="0" smtClean="0">
                <a:solidFill>
                  <a:srgbClr val="953740"/>
                </a:solidFill>
              </a:rPr>
              <a:t>Hygiene based </a:t>
            </a:r>
            <a:r>
              <a:rPr lang="en-US" i="1" dirty="0">
                <a:solidFill>
                  <a:srgbClr val="953740"/>
                </a:solidFill>
              </a:rPr>
              <a:t>on the type and amount of assistance required from a </a:t>
            </a:r>
            <a:r>
              <a:rPr lang="en-US" i="1" dirty="0" smtClean="0">
                <a:solidFill>
                  <a:srgbClr val="953740"/>
                </a:solidFill>
              </a:rPr>
              <a:t>helper to </a:t>
            </a:r>
            <a:r>
              <a:rPr lang="en-US" i="1" dirty="0">
                <a:solidFill>
                  <a:srgbClr val="953740"/>
                </a:solidFill>
              </a:rPr>
              <a:t>clean the resident’s </a:t>
            </a:r>
            <a:r>
              <a:rPr lang="en-US" i="1" dirty="0" smtClean="0">
                <a:solidFill>
                  <a:srgbClr val="953740"/>
                </a:solidFill>
              </a:rPr>
              <a:t>gums.</a:t>
            </a:r>
            <a:endParaRPr lang="en-US" i="1" dirty="0">
              <a:solidFill>
                <a:srgbClr val="953740"/>
              </a:solidFill>
            </a:endParaRPr>
          </a:p>
          <a:p>
            <a:pPr marL="0" indent="0">
              <a:spcAft>
                <a:spcPts val="600"/>
              </a:spcAft>
              <a:buNone/>
            </a:pPr>
            <a:r>
              <a:rPr lang="en-US" b="1" u="sng" dirty="0" smtClean="0"/>
              <a:t>Toileting Hygiene</a:t>
            </a:r>
            <a:r>
              <a:rPr lang="en-US" dirty="0"/>
              <a:t> </a:t>
            </a:r>
            <a:r>
              <a:rPr lang="en-US" dirty="0" smtClean="0"/>
              <a:t>- </a:t>
            </a:r>
            <a:r>
              <a:rPr lang="en-US" i="1" dirty="0" smtClean="0">
                <a:solidFill>
                  <a:srgbClr val="953740"/>
                </a:solidFill>
              </a:rPr>
              <a:t>Includes </a:t>
            </a:r>
            <a:r>
              <a:rPr lang="en-US" i="1" dirty="0">
                <a:solidFill>
                  <a:srgbClr val="953740"/>
                </a:solidFill>
              </a:rPr>
              <a:t>performing perineal hygiene, </a:t>
            </a:r>
            <a:r>
              <a:rPr lang="en-US" i="1" dirty="0" smtClean="0">
                <a:solidFill>
                  <a:srgbClr val="953740"/>
                </a:solidFill>
              </a:rPr>
              <a:t>managing clothing </a:t>
            </a:r>
            <a:r>
              <a:rPr lang="en-US" i="1" dirty="0">
                <a:solidFill>
                  <a:srgbClr val="953740"/>
                </a:solidFill>
              </a:rPr>
              <a:t>(including undergarments and incontinence products, </a:t>
            </a:r>
            <a:r>
              <a:rPr lang="en-US" i="1" dirty="0" smtClean="0">
                <a:solidFill>
                  <a:srgbClr val="953740"/>
                </a:solidFill>
              </a:rPr>
              <a:t>such as </a:t>
            </a:r>
            <a:r>
              <a:rPr lang="en-US" i="1" dirty="0">
                <a:solidFill>
                  <a:srgbClr val="953740"/>
                </a:solidFill>
              </a:rPr>
              <a:t>briefs or pads) before and after voiding or having a </a:t>
            </a:r>
            <a:r>
              <a:rPr lang="en-US" i="1" dirty="0" smtClean="0">
                <a:solidFill>
                  <a:srgbClr val="953740"/>
                </a:solidFill>
              </a:rPr>
              <a:t>bowel movement</a:t>
            </a:r>
            <a:r>
              <a:rPr lang="en-US" i="1" dirty="0">
                <a:solidFill>
                  <a:srgbClr val="953740"/>
                </a:solidFill>
              </a:rPr>
              <a:t>; and adjusting clothing relevant to the </a:t>
            </a:r>
            <a:r>
              <a:rPr lang="en-US" i="1" dirty="0" smtClean="0">
                <a:solidFill>
                  <a:srgbClr val="953740"/>
                </a:solidFill>
              </a:rPr>
              <a:t>individual resident</a:t>
            </a:r>
            <a:endParaRPr lang="en-US" i="1" dirty="0">
              <a:solidFill>
                <a:srgbClr val="953740"/>
              </a:solidFill>
            </a:endParaRPr>
          </a:p>
        </p:txBody>
      </p:sp>
      <p:sp>
        <p:nvSpPr>
          <p:cNvPr id="4" name="6-Point Star 3" title="icon of a star reading &quot;new&quot;"/>
          <p:cNvSpPr/>
          <p:nvPr/>
        </p:nvSpPr>
        <p:spPr>
          <a:xfrm rot="985452">
            <a:off x="5638800" y="217290"/>
            <a:ext cx="914400" cy="914400"/>
          </a:xfrm>
          <a:prstGeom prst="star6">
            <a:avLst/>
          </a:prstGeom>
          <a:solidFill>
            <a:srgbClr val="9BBB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New</a:t>
            </a:r>
            <a:endParaRPr lang="en-US" dirty="0"/>
          </a:p>
        </p:txBody>
      </p:sp>
    </p:spTree>
    <p:extLst>
      <p:ext uri="{BB962C8B-B14F-4D97-AF65-F5344CB8AC3E}">
        <p14:creationId xmlns:p14="http://schemas.microsoft.com/office/powerpoint/2010/main" val="17473745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 Care Coding Tips </a:t>
            </a:r>
            <a:r>
              <a:rPr lang="en-US" i="1" dirty="0" smtClean="0"/>
              <a:t>(cont.)</a:t>
            </a:r>
            <a:endParaRPr lang="en-US" i="1" dirty="0"/>
          </a:p>
        </p:txBody>
      </p:sp>
      <p:sp>
        <p:nvSpPr>
          <p:cNvPr id="3" name="Content Placeholder 2"/>
          <p:cNvSpPr>
            <a:spLocks noGrp="1"/>
          </p:cNvSpPr>
          <p:nvPr>
            <p:ph idx="1"/>
          </p:nvPr>
        </p:nvSpPr>
        <p:spPr/>
        <p:txBody>
          <a:bodyPr>
            <a:normAutofit fontScale="92500" lnSpcReduction="10000"/>
          </a:bodyPr>
          <a:lstStyle/>
          <a:p>
            <a:pPr marL="0" indent="0">
              <a:buNone/>
            </a:pPr>
            <a:r>
              <a:rPr lang="en-US" b="1" u="sng" dirty="0"/>
              <a:t>Shower/bathe </a:t>
            </a:r>
            <a:r>
              <a:rPr lang="en-US" b="1" u="sng" dirty="0" smtClean="0"/>
              <a:t>self</a:t>
            </a:r>
            <a:r>
              <a:rPr lang="en-US" dirty="0"/>
              <a:t> </a:t>
            </a:r>
            <a:r>
              <a:rPr lang="en-US" dirty="0" smtClean="0"/>
              <a:t>- </a:t>
            </a:r>
            <a:r>
              <a:rPr lang="en-US" i="1" dirty="0" smtClean="0">
                <a:solidFill>
                  <a:srgbClr val="953740"/>
                </a:solidFill>
              </a:rPr>
              <a:t>any </a:t>
            </a:r>
            <a:r>
              <a:rPr lang="en-US" i="1" dirty="0">
                <a:solidFill>
                  <a:srgbClr val="953740"/>
                </a:solidFill>
              </a:rPr>
              <a:t>location including in bed or assessed </a:t>
            </a:r>
            <a:r>
              <a:rPr lang="en-US" i="1" dirty="0" smtClean="0">
                <a:solidFill>
                  <a:srgbClr val="953740"/>
                </a:solidFill>
              </a:rPr>
              <a:t>with the </a:t>
            </a:r>
            <a:r>
              <a:rPr lang="en-US" i="1" dirty="0">
                <a:solidFill>
                  <a:srgbClr val="953740"/>
                </a:solidFill>
              </a:rPr>
              <a:t>resident seated on a tub bench</a:t>
            </a:r>
          </a:p>
          <a:p>
            <a:pPr lvl="1">
              <a:buFont typeface="Wingdings" panose="05000000000000000000" pitchFamily="2" charset="2"/>
              <a:buChar char="ü"/>
            </a:pPr>
            <a:r>
              <a:rPr lang="en-US" dirty="0" smtClean="0">
                <a:solidFill>
                  <a:srgbClr val="953740"/>
                </a:solidFill>
              </a:rPr>
              <a:t>Code </a:t>
            </a:r>
            <a:r>
              <a:rPr lang="en-US" dirty="0">
                <a:solidFill>
                  <a:srgbClr val="953740"/>
                </a:solidFill>
              </a:rPr>
              <a:t>05, Setup or clean-up assistance, if the resident </a:t>
            </a:r>
            <a:r>
              <a:rPr lang="en-US" dirty="0" smtClean="0">
                <a:solidFill>
                  <a:srgbClr val="953740"/>
                </a:solidFill>
              </a:rPr>
              <a:t>can complete </a:t>
            </a:r>
            <a:r>
              <a:rPr lang="en-US" dirty="0">
                <a:solidFill>
                  <a:srgbClr val="953740"/>
                </a:solidFill>
              </a:rPr>
              <a:t>bathing tasks only after a helper retrieves or sets </a:t>
            </a:r>
            <a:r>
              <a:rPr lang="en-US" dirty="0" smtClean="0">
                <a:solidFill>
                  <a:srgbClr val="953740"/>
                </a:solidFill>
              </a:rPr>
              <a:t>up supplies </a:t>
            </a:r>
            <a:r>
              <a:rPr lang="en-US" dirty="0">
                <a:solidFill>
                  <a:srgbClr val="953740"/>
                </a:solidFill>
              </a:rPr>
              <a:t>necessary to perform the included </a:t>
            </a:r>
            <a:r>
              <a:rPr lang="en-US" dirty="0" smtClean="0">
                <a:solidFill>
                  <a:srgbClr val="953740"/>
                </a:solidFill>
              </a:rPr>
              <a:t>tasks</a:t>
            </a:r>
          </a:p>
          <a:p>
            <a:pPr marL="0" indent="0">
              <a:buNone/>
            </a:pPr>
            <a:r>
              <a:rPr lang="en-US" b="1" u="sng" dirty="0" smtClean="0"/>
              <a:t>Dressing</a:t>
            </a:r>
            <a:r>
              <a:rPr lang="en-US" dirty="0"/>
              <a:t> </a:t>
            </a:r>
            <a:r>
              <a:rPr lang="en-US" dirty="0" smtClean="0"/>
              <a:t>- </a:t>
            </a:r>
            <a:r>
              <a:rPr lang="en-US" i="1" dirty="0" smtClean="0">
                <a:solidFill>
                  <a:srgbClr val="953740"/>
                </a:solidFill>
              </a:rPr>
              <a:t>If </a:t>
            </a:r>
            <a:r>
              <a:rPr lang="en-US" i="1" dirty="0">
                <a:solidFill>
                  <a:srgbClr val="953740"/>
                </a:solidFill>
              </a:rPr>
              <a:t>a resident requires assistance with dressing, </a:t>
            </a:r>
            <a:r>
              <a:rPr lang="en-US" i="1" dirty="0" smtClean="0">
                <a:solidFill>
                  <a:srgbClr val="953740"/>
                </a:solidFill>
              </a:rPr>
              <a:t>including assistance </a:t>
            </a:r>
            <a:r>
              <a:rPr lang="en-US" i="1" dirty="0">
                <a:solidFill>
                  <a:srgbClr val="953740"/>
                </a:solidFill>
              </a:rPr>
              <a:t>with buttons, fasteners and/or fastening a bra, </a:t>
            </a:r>
            <a:r>
              <a:rPr lang="en-US" i="1" dirty="0" smtClean="0">
                <a:solidFill>
                  <a:srgbClr val="953740"/>
                </a:solidFill>
              </a:rPr>
              <a:t>code based </a:t>
            </a:r>
            <a:r>
              <a:rPr lang="en-US" i="1" dirty="0">
                <a:solidFill>
                  <a:srgbClr val="953740"/>
                </a:solidFill>
              </a:rPr>
              <a:t>on the type and amount of assistance required to </a:t>
            </a:r>
            <a:r>
              <a:rPr lang="en-US" i="1" dirty="0" smtClean="0">
                <a:solidFill>
                  <a:srgbClr val="953740"/>
                </a:solidFill>
              </a:rPr>
              <a:t>complete the </a:t>
            </a:r>
            <a:r>
              <a:rPr lang="en-US" i="1" dirty="0">
                <a:solidFill>
                  <a:srgbClr val="953740"/>
                </a:solidFill>
              </a:rPr>
              <a:t>entire dressing activity.</a:t>
            </a:r>
          </a:p>
        </p:txBody>
      </p:sp>
      <p:sp>
        <p:nvSpPr>
          <p:cNvPr id="4" name="6-Point Star 3" title="icon of a star reading &quot;new&quot;"/>
          <p:cNvSpPr/>
          <p:nvPr/>
        </p:nvSpPr>
        <p:spPr>
          <a:xfrm rot="813129">
            <a:off x="6477000" y="235419"/>
            <a:ext cx="914400" cy="914400"/>
          </a:xfrm>
          <a:prstGeom prst="star6">
            <a:avLst/>
          </a:prstGeom>
          <a:solidFill>
            <a:srgbClr val="9BBD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New</a:t>
            </a:r>
            <a:endParaRPr lang="en-US" dirty="0"/>
          </a:p>
        </p:txBody>
      </p:sp>
    </p:spTree>
    <p:extLst>
      <p:ext uri="{BB962C8B-B14F-4D97-AF65-F5344CB8AC3E}">
        <p14:creationId xmlns:p14="http://schemas.microsoft.com/office/powerpoint/2010/main" val="24070986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 Care Coding Tips </a:t>
            </a:r>
            <a:r>
              <a:rPr lang="en-US" i="1" dirty="0" smtClean="0"/>
              <a:t>(cont.)</a:t>
            </a:r>
            <a:endParaRPr lang="en-US" i="1" dirty="0"/>
          </a:p>
        </p:txBody>
      </p:sp>
      <p:sp>
        <p:nvSpPr>
          <p:cNvPr id="3" name="Content Placeholder 2"/>
          <p:cNvSpPr>
            <a:spLocks noGrp="1"/>
          </p:cNvSpPr>
          <p:nvPr>
            <p:ph idx="1"/>
          </p:nvPr>
        </p:nvSpPr>
        <p:spPr/>
        <p:txBody>
          <a:bodyPr>
            <a:normAutofit/>
          </a:bodyPr>
          <a:lstStyle/>
          <a:p>
            <a:pPr marL="0" indent="0">
              <a:buNone/>
            </a:pPr>
            <a:r>
              <a:rPr lang="en-US" b="1" u="sng" dirty="0"/>
              <a:t>Personal </a:t>
            </a:r>
            <a:r>
              <a:rPr lang="en-US" b="1" u="sng" dirty="0" smtClean="0"/>
              <a:t>hygiene</a:t>
            </a:r>
            <a:r>
              <a:rPr lang="en-US" dirty="0"/>
              <a:t> </a:t>
            </a:r>
            <a:r>
              <a:rPr lang="en-US" dirty="0" smtClean="0"/>
              <a:t>-  </a:t>
            </a:r>
            <a:r>
              <a:rPr lang="en-US" i="1" dirty="0" smtClean="0">
                <a:solidFill>
                  <a:srgbClr val="953740"/>
                </a:solidFill>
              </a:rPr>
              <a:t>Personal </a:t>
            </a:r>
            <a:r>
              <a:rPr lang="en-US" i="1" dirty="0">
                <a:solidFill>
                  <a:srgbClr val="953740"/>
                </a:solidFill>
              </a:rPr>
              <a:t>hygiene involves the ability to maintain personal </a:t>
            </a:r>
            <a:r>
              <a:rPr lang="en-US" i="1" dirty="0" smtClean="0">
                <a:solidFill>
                  <a:srgbClr val="953740"/>
                </a:solidFill>
              </a:rPr>
              <a:t>hygiene, including </a:t>
            </a:r>
            <a:r>
              <a:rPr lang="en-US" i="1" dirty="0">
                <a:solidFill>
                  <a:srgbClr val="953740"/>
                </a:solidFill>
              </a:rPr>
              <a:t>combing hair, shaving, applying makeup, and washing </a:t>
            </a:r>
            <a:r>
              <a:rPr lang="en-US" i="1" dirty="0" smtClean="0">
                <a:solidFill>
                  <a:srgbClr val="953740"/>
                </a:solidFill>
              </a:rPr>
              <a:t>and drying </a:t>
            </a:r>
            <a:r>
              <a:rPr lang="en-US" i="1" dirty="0">
                <a:solidFill>
                  <a:srgbClr val="953740"/>
                </a:solidFill>
              </a:rPr>
              <a:t>face and hands (excludes baths, showers, and oral hygiene</a:t>
            </a:r>
            <a:r>
              <a:rPr lang="en-US" i="1" dirty="0" smtClean="0">
                <a:solidFill>
                  <a:srgbClr val="953740"/>
                </a:solidFill>
              </a:rPr>
              <a:t>).</a:t>
            </a:r>
          </a:p>
          <a:p>
            <a:pPr lvl="1">
              <a:buFont typeface="Wingdings" panose="05000000000000000000" pitchFamily="2" charset="2"/>
              <a:buChar char="ü"/>
            </a:pPr>
            <a:r>
              <a:rPr lang="en-US" dirty="0" smtClean="0"/>
              <a:t>Not </a:t>
            </a:r>
            <a:r>
              <a:rPr lang="en-US" dirty="0"/>
              <a:t>included in stand-alone PPS assessment</a:t>
            </a:r>
          </a:p>
          <a:p>
            <a:pPr marL="0" indent="0">
              <a:buNone/>
            </a:pPr>
            <a:endParaRPr lang="en-US" i="1" dirty="0"/>
          </a:p>
        </p:txBody>
      </p:sp>
      <p:sp>
        <p:nvSpPr>
          <p:cNvPr id="4" name="6-Point Star 3" title="icon of a star reading &quot;new&quot;"/>
          <p:cNvSpPr/>
          <p:nvPr/>
        </p:nvSpPr>
        <p:spPr>
          <a:xfrm rot="870739">
            <a:off x="6477000" y="301337"/>
            <a:ext cx="914400" cy="914400"/>
          </a:xfrm>
          <a:prstGeom prst="star6">
            <a:avLst/>
          </a:prstGeom>
          <a:solidFill>
            <a:srgbClr val="9BBB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New</a:t>
            </a:r>
            <a:endParaRPr lang="en-US" dirty="0"/>
          </a:p>
        </p:txBody>
      </p:sp>
    </p:spTree>
    <p:extLst>
      <p:ext uri="{BB962C8B-B14F-4D97-AF65-F5344CB8AC3E}">
        <p14:creationId xmlns:p14="http://schemas.microsoft.com/office/powerpoint/2010/main" val="32496809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Mobility Coding Tips</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b="1" u="sng" dirty="0" smtClean="0"/>
              <a:t>Roll left </a:t>
            </a:r>
            <a:r>
              <a:rPr lang="en-US" b="1" u="sng" dirty="0"/>
              <a:t>and </a:t>
            </a:r>
            <a:r>
              <a:rPr lang="en-US" b="1" u="sng" dirty="0" smtClean="0"/>
              <a:t>right</a:t>
            </a:r>
            <a:r>
              <a:rPr lang="en-US" dirty="0"/>
              <a:t> </a:t>
            </a:r>
            <a:r>
              <a:rPr lang="en-US" dirty="0" smtClean="0"/>
              <a:t>- </a:t>
            </a:r>
            <a:r>
              <a:rPr lang="en-US" i="1" dirty="0" smtClean="0">
                <a:solidFill>
                  <a:srgbClr val="953740"/>
                </a:solidFill>
              </a:rPr>
              <a:t>If </a:t>
            </a:r>
            <a:r>
              <a:rPr lang="en-US" i="1" dirty="0">
                <a:solidFill>
                  <a:srgbClr val="953740"/>
                </a:solidFill>
              </a:rPr>
              <a:t>the resident does not sleep in a bed, </a:t>
            </a:r>
            <a:r>
              <a:rPr lang="en-US" i="1" dirty="0" smtClean="0">
                <a:solidFill>
                  <a:srgbClr val="953740"/>
                </a:solidFill>
              </a:rPr>
              <a:t>clinicians should </a:t>
            </a:r>
            <a:r>
              <a:rPr lang="en-US" i="1" dirty="0">
                <a:solidFill>
                  <a:srgbClr val="953740"/>
                </a:solidFill>
              </a:rPr>
              <a:t>assess bed mobility activities using the alternative </a:t>
            </a:r>
            <a:r>
              <a:rPr lang="en-US" i="1" dirty="0" smtClean="0">
                <a:solidFill>
                  <a:srgbClr val="953740"/>
                </a:solidFill>
              </a:rPr>
              <a:t>furniture on </a:t>
            </a:r>
            <a:r>
              <a:rPr lang="en-US" i="1" dirty="0">
                <a:solidFill>
                  <a:srgbClr val="953740"/>
                </a:solidFill>
              </a:rPr>
              <a:t>which the resident </a:t>
            </a:r>
            <a:r>
              <a:rPr lang="en-US" i="1" dirty="0" smtClean="0">
                <a:solidFill>
                  <a:srgbClr val="953740"/>
                </a:solidFill>
              </a:rPr>
              <a:t>sleeps</a:t>
            </a:r>
          </a:p>
          <a:p>
            <a:pPr marL="0" indent="0">
              <a:buNone/>
            </a:pPr>
            <a:r>
              <a:rPr lang="en-US" b="1" u="sng" dirty="0" smtClean="0"/>
              <a:t>Lying </a:t>
            </a:r>
            <a:r>
              <a:rPr lang="en-US" b="1" u="sng" dirty="0"/>
              <a:t>to sitting on side of </a:t>
            </a:r>
            <a:r>
              <a:rPr lang="en-US" b="1" u="sng" dirty="0" smtClean="0"/>
              <a:t>bed</a:t>
            </a:r>
            <a:r>
              <a:rPr lang="en-US" dirty="0"/>
              <a:t> </a:t>
            </a:r>
            <a:r>
              <a:rPr lang="en-US" dirty="0" smtClean="0"/>
              <a:t>- </a:t>
            </a:r>
            <a:r>
              <a:rPr lang="en-US" i="1" dirty="0" smtClean="0">
                <a:solidFill>
                  <a:srgbClr val="953740"/>
                </a:solidFill>
              </a:rPr>
              <a:t>removed </a:t>
            </a:r>
            <a:r>
              <a:rPr lang="en-US" i="1" dirty="0">
                <a:solidFill>
                  <a:srgbClr val="953740"/>
                </a:solidFill>
              </a:rPr>
              <a:t>residents feet </a:t>
            </a:r>
            <a:r>
              <a:rPr lang="en-US" i="1" dirty="0" smtClean="0">
                <a:solidFill>
                  <a:srgbClr val="953740"/>
                </a:solidFill>
              </a:rPr>
              <a:t>touching floor</a:t>
            </a:r>
            <a:endParaRPr lang="en-US" i="1" dirty="0">
              <a:solidFill>
                <a:srgbClr val="953740"/>
              </a:solidFill>
            </a:endParaRPr>
          </a:p>
          <a:p>
            <a:pPr marL="0" indent="0">
              <a:buNone/>
            </a:pPr>
            <a:r>
              <a:rPr lang="en-US" b="1" u="sng" dirty="0" smtClean="0"/>
              <a:t>Sit </a:t>
            </a:r>
            <a:r>
              <a:rPr lang="en-US" b="1" u="sng" dirty="0"/>
              <a:t>to </a:t>
            </a:r>
            <a:r>
              <a:rPr lang="en-US" b="1" u="sng" dirty="0" smtClean="0"/>
              <a:t>stand</a:t>
            </a:r>
            <a:r>
              <a:rPr lang="en-US" dirty="0"/>
              <a:t> </a:t>
            </a:r>
            <a:r>
              <a:rPr lang="en-US" dirty="0" smtClean="0"/>
              <a:t>- </a:t>
            </a:r>
            <a:r>
              <a:rPr lang="en-US" i="1" dirty="0" smtClean="0">
                <a:solidFill>
                  <a:srgbClr val="953740"/>
                </a:solidFill>
              </a:rPr>
              <a:t>The </a:t>
            </a:r>
            <a:r>
              <a:rPr lang="en-US" i="1" dirty="0">
                <a:solidFill>
                  <a:srgbClr val="953740"/>
                </a:solidFill>
              </a:rPr>
              <a:t>activity includes the resident coming to a </a:t>
            </a:r>
            <a:r>
              <a:rPr lang="en-US" i="1" dirty="0" smtClean="0">
                <a:solidFill>
                  <a:srgbClr val="953740"/>
                </a:solidFill>
              </a:rPr>
              <a:t>standing position </a:t>
            </a:r>
            <a:r>
              <a:rPr lang="en-US" i="1" dirty="0">
                <a:solidFill>
                  <a:srgbClr val="953740"/>
                </a:solidFill>
              </a:rPr>
              <a:t>from any sitting surface; If a full-body lift is used to assist </a:t>
            </a:r>
            <a:r>
              <a:rPr lang="en-US" i="1" dirty="0" smtClean="0">
                <a:solidFill>
                  <a:srgbClr val="953740"/>
                </a:solidFill>
              </a:rPr>
              <a:t>in transferring </a:t>
            </a:r>
            <a:r>
              <a:rPr lang="en-US" i="1" dirty="0">
                <a:solidFill>
                  <a:srgbClr val="953740"/>
                </a:solidFill>
              </a:rPr>
              <a:t>a resident for a chair/bed-to-chair transfer code </a:t>
            </a:r>
            <a:r>
              <a:rPr lang="en-US" i="1" dirty="0" smtClean="0">
                <a:solidFill>
                  <a:srgbClr val="953740"/>
                </a:solidFill>
              </a:rPr>
              <a:t>with the </a:t>
            </a:r>
            <a:r>
              <a:rPr lang="en-US" i="1" dirty="0">
                <a:solidFill>
                  <a:srgbClr val="953740"/>
                </a:solidFill>
              </a:rPr>
              <a:t>appropriate “activity not attempted” code</a:t>
            </a:r>
          </a:p>
        </p:txBody>
      </p:sp>
      <p:sp>
        <p:nvSpPr>
          <p:cNvPr id="4" name="6-Point Star 3" title="icon of a star reading &quot;new&quot;"/>
          <p:cNvSpPr/>
          <p:nvPr/>
        </p:nvSpPr>
        <p:spPr>
          <a:xfrm rot="1397677">
            <a:off x="5410200" y="205978"/>
            <a:ext cx="914400" cy="914400"/>
          </a:xfrm>
          <a:prstGeom prst="star6">
            <a:avLst/>
          </a:prstGeom>
          <a:solidFill>
            <a:srgbClr val="9BBD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New</a:t>
            </a:r>
            <a:endParaRPr lang="en-US" dirty="0"/>
          </a:p>
        </p:txBody>
      </p:sp>
    </p:spTree>
    <p:extLst>
      <p:ext uri="{BB962C8B-B14F-4D97-AF65-F5344CB8AC3E}">
        <p14:creationId xmlns:p14="http://schemas.microsoft.com/office/powerpoint/2010/main" val="5128635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Mobility Coding Tips </a:t>
            </a:r>
            <a:r>
              <a:rPr lang="en-US" i="1" dirty="0" smtClean="0"/>
              <a:t>(cont.)</a:t>
            </a:r>
            <a:endParaRPr lang="en-US" i="1" dirty="0"/>
          </a:p>
        </p:txBody>
      </p:sp>
      <p:sp>
        <p:nvSpPr>
          <p:cNvPr id="3" name="Content Placeholder 2"/>
          <p:cNvSpPr>
            <a:spLocks noGrp="1"/>
          </p:cNvSpPr>
          <p:nvPr>
            <p:ph idx="1"/>
          </p:nvPr>
        </p:nvSpPr>
        <p:spPr/>
        <p:txBody>
          <a:bodyPr>
            <a:normAutofit/>
          </a:bodyPr>
          <a:lstStyle/>
          <a:p>
            <a:pPr marL="0" indent="0">
              <a:buNone/>
            </a:pPr>
            <a:r>
              <a:rPr lang="en-US" b="1" u="sng" dirty="0"/>
              <a:t>Chair/bed-to-chair </a:t>
            </a:r>
            <a:r>
              <a:rPr lang="en-US" b="1" u="sng" dirty="0" smtClean="0"/>
              <a:t>transfer</a:t>
            </a:r>
            <a:r>
              <a:rPr lang="en-US" dirty="0"/>
              <a:t> </a:t>
            </a:r>
            <a:r>
              <a:rPr lang="en-US" dirty="0" smtClean="0"/>
              <a:t>- </a:t>
            </a:r>
            <a:r>
              <a:rPr lang="en-US" i="1" dirty="0" smtClean="0">
                <a:solidFill>
                  <a:srgbClr val="953740"/>
                </a:solidFill>
              </a:rPr>
              <a:t>transfer </a:t>
            </a:r>
            <a:r>
              <a:rPr lang="en-US" i="1" dirty="0">
                <a:solidFill>
                  <a:srgbClr val="953740"/>
                </a:solidFill>
              </a:rPr>
              <a:t>can be stand-pivot, </a:t>
            </a:r>
            <a:r>
              <a:rPr lang="en-US" i="1" dirty="0" smtClean="0">
                <a:solidFill>
                  <a:srgbClr val="953740"/>
                </a:solidFill>
              </a:rPr>
              <a:t>squat-pivot, or </a:t>
            </a:r>
            <a:r>
              <a:rPr lang="en-US" i="1" dirty="0">
                <a:solidFill>
                  <a:srgbClr val="953740"/>
                </a:solidFill>
              </a:rPr>
              <a:t>a slide board transfer.</a:t>
            </a:r>
          </a:p>
          <a:p>
            <a:pPr lvl="1">
              <a:buFont typeface="Wingdings" panose="05000000000000000000" pitchFamily="2" charset="2"/>
              <a:buChar char="ü"/>
            </a:pPr>
            <a:r>
              <a:rPr lang="en-US" dirty="0" smtClean="0">
                <a:solidFill>
                  <a:srgbClr val="953740"/>
                </a:solidFill>
              </a:rPr>
              <a:t>The </a:t>
            </a:r>
            <a:r>
              <a:rPr lang="en-US" dirty="0">
                <a:solidFill>
                  <a:srgbClr val="953740"/>
                </a:solidFill>
              </a:rPr>
              <a:t>assessment begins with the resident sitting at the edge </a:t>
            </a:r>
            <a:r>
              <a:rPr lang="en-US" dirty="0" smtClean="0">
                <a:solidFill>
                  <a:srgbClr val="953740"/>
                </a:solidFill>
              </a:rPr>
              <a:t>of the </a:t>
            </a:r>
            <a:r>
              <a:rPr lang="en-US" dirty="0">
                <a:solidFill>
                  <a:srgbClr val="953740"/>
                </a:solidFill>
              </a:rPr>
              <a:t>bed (or alternative sleeping surface) and ends with </a:t>
            </a:r>
            <a:r>
              <a:rPr lang="en-US" dirty="0" smtClean="0">
                <a:solidFill>
                  <a:srgbClr val="953740"/>
                </a:solidFill>
              </a:rPr>
              <a:t>the resident </a:t>
            </a:r>
            <a:r>
              <a:rPr lang="en-US" dirty="0">
                <a:solidFill>
                  <a:srgbClr val="953740"/>
                </a:solidFill>
              </a:rPr>
              <a:t>sitting in a chair or wheelchair</a:t>
            </a:r>
          </a:p>
          <a:p>
            <a:pPr lvl="1">
              <a:buFont typeface="Wingdings" panose="05000000000000000000" pitchFamily="2" charset="2"/>
              <a:buChar char="ü"/>
            </a:pPr>
            <a:r>
              <a:rPr lang="en-US" dirty="0" smtClean="0">
                <a:solidFill>
                  <a:srgbClr val="953740"/>
                </a:solidFill>
              </a:rPr>
              <a:t>When </a:t>
            </a:r>
            <a:r>
              <a:rPr lang="en-US" dirty="0">
                <a:solidFill>
                  <a:srgbClr val="953740"/>
                </a:solidFill>
              </a:rPr>
              <a:t>possible, the transfer should be assessed in </a:t>
            </a:r>
            <a:r>
              <a:rPr lang="en-US" dirty="0" smtClean="0">
                <a:solidFill>
                  <a:srgbClr val="953740"/>
                </a:solidFill>
              </a:rPr>
              <a:t>an environmental </a:t>
            </a:r>
            <a:r>
              <a:rPr lang="en-US" dirty="0">
                <a:solidFill>
                  <a:srgbClr val="953740"/>
                </a:solidFill>
              </a:rPr>
              <a:t>situation in which taking more than a few </a:t>
            </a:r>
            <a:r>
              <a:rPr lang="en-US" dirty="0" smtClean="0">
                <a:solidFill>
                  <a:srgbClr val="953740"/>
                </a:solidFill>
              </a:rPr>
              <a:t>steps would </a:t>
            </a:r>
            <a:r>
              <a:rPr lang="en-US" dirty="0">
                <a:solidFill>
                  <a:srgbClr val="953740"/>
                </a:solidFill>
              </a:rPr>
              <a:t>not be necessary to complete the transfer.</a:t>
            </a:r>
            <a:endParaRPr lang="en-US" i="1" dirty="0">
              <a:solidFill>
                <a:srgbClr val="953740"/>
              </a:solidFill>
            </a:endParaRPr>
          </a:p>
        </p:txBody>
      </p:sp>
      <p:sp>
        <p:nvSpPr>
          <p:cNvPr id="4" name="6-Point Star 3" title="icon of a star reading &quot;new&quot;"/>
          <p:cNvSpPr/>
          <p:nvPr/>
        </p:nvSpPr>
        <p:spPr>
          <a:xfrm rot="1397677">
            <a:off x="6544335" y="276885"/>
            <a:ext cx="914400" cy="914400"/>
          </a:xfrm>
          <a:prstGeom prst="star6">
            <a:avLst/>
          </a:prstGeom>
          <a:solidFill>
            <a:srgbClr val="9BBD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New</a:t>
            </a:r>
            <a:endParaRPr lang="en-US" dirty="0"/>
          </a:p>
        </p:txBody>
      </p:sp>
    </p:spTree>
    <p:extLst>
      <p:ext uri="{BB962C8B-B14F-4D97-AF65-F5344CB8AC3E}">
        <p14:creationId xmlns:p14="http://schemas.microsoft.com/office/powerpoint/2010/main" val="12510031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CMS Library of Training Videos</a:t>
            </a:r>
            <a:endParaRPr lang="en-US" dirty="0"/>
          </a:p>
        </p:txBody>
      </p:sp>
      <p:sp>
        <p:nvSpPr>
          <p:cNvPr id="4" name="object 2" title="blue box"/>
          <p:cNvSpPr/>
          <p:nvPr/>
        </p:nvSpPr>
        <p:spPr>
          <a:xfrm>
            <a:off x="0" y="1009003"/>
            <a:ext cx="9144000" cy="3467747"/>
          </a:xfrm>
          <a:custGeom>
            <a:avLst/>
            <a:gdLst/>
            <a:ahLst/>
            <a:cxnLst/>
            <a:rect l="l" t="t" r="r" b="b"/>
            <a:pathLst>
              <a:path w="12177395" h="6858000">
                <a:moveTo>
                  <a:pt x="0" y="0"/>
                </a:moveTo>
                <a:lnTo>
                  <a:pt x="12176886" y="0"/>
                </a:lnTo>
                <a:lnTo>
                  <a:pt x="12176886" y="6857999"/>
                </a:lnTo>
                <a:lnTo>
                  <a:pt x="0" y="6857999"/>
                </a:lnTo>
                <a:lnTo>
                  <a:pt x="0" y="0"/>
                </a:lnTo>
                <a:close/>
              </a:path>
            </a:pathLst>
          </a:custGeom>
          <a:solidFill>
            <a:srgbClr val="06499C"/>
          </a:solidFill>
        </p:spPr>
        <p:txBody>
          <a:bodyPr wrap="square" lIns="0" tIns="0" rIns="0" bIns="0" rtlCol="0"/>
          <a:lstStyle/>
          <a:p>
            <a:endParaRPr sz="1351"/>
          </a:p>
        </p:txBody>
      </p:sp>
      <p:grpSp>
        <p:nvGrpSpPr>
          <p:cNvPr id="5" name="object 3" title="CMS: Section A: Identification Information"/>
          <p:cNvGrpSpPr/>
          <p:nvPr/>
        </p:nvGrpSpPr>
        <p:grpSpPr>
          <a:xfrm>
            <a:off x="941026" y="1160101"/>
            <a:ext cx="1726480" cy="904818"/>
            <a:chOff x="423672" y="233171"/>
            <a:chExt cx="3540760" cy="2005887"/>
          </a:xfrm>
        </p:grpSpPr>
        <p:pic>
          <p:nvPicPr>
            <p:cNvPr id="7" name="object 5" title="CMS Section A: Identification Information"/>
            <p:cNvPicPr/>
            <p:nvPr/>
          </p:nvPicPr>
          <p:blipFill>
            <a:blip r:embed="rId2" cstate="print"/>
            <a:stretch>
              <a:fillRect/>
            </a:stretch>
          </p:blipFill>
          <p:spPr>
            <a:xfrm>
              <a:off x="427230" y="248714"/>
              <a:ext cx="3537202" cy="1990344"/>
            </a:xfrm>
            <a:prstGeom prst="rect">
              <a:avLst/>
            </a:prstGeom>
          </p:spPr>
        </p:pic>
        <p:sp>
          <p:nvSpPr>
            <p:cNvPr id="8" name="object 6"/>
            <p:cNvSpPr/>
            <p:nvPr/>
          </p:nvSpPr>
          <p:spPr>
            <a:xfrm>
              <a:off x="423672" y="233171"/>
              <a:ext cx="3540760" cy="1993900"/>
            </a:xfrm>
            <a:custGeom>
              <a:avLst/>
              <a:gdLst/>
              <a:ahLst/>
              <a:cxnLst/>
              <a:rect l="l" t="t" r="r" b="b"/>
              <a:pathLst>
                <a:path w="3540760" h="1993900">
                  <a:moveTo>
                    <a:pt x="0" y="0"/>
                  </a:moveTo>
                  <a:lnTo>
                    <a:pt x="3540252" y="0"/>
                  </a:lnTo>
                  <a:lnTo>
                    <a:pt x="3540252" y="1993519"/>
                  </a:lnTo>
                  <a:lnTo>
                    <a:pt x="0" y="1993519"/>
                  </a:lnTo>
                  <a:lnTo>
                    <a:pt x="0" y="0"/>
                  </a:lnTo>
                  <a:close/>
                </a:path>
              </a:pathLst>
            </a:custGeom>
            <a:ln w="3175">
              <a:solidFill>
                <a:srgbClr val="D2D2D2"/>
              </a:solidFill>
            </a:ln>
          </p:spPr>
          <p:txBody>
            <a:bodyPr wrap="square" lIns="0" tIns="0" rIns="0" bIns="0" rtlCol="0"/>
            <a:lstStyle/>
            <a:p>
              <a:endParaRPr sz="1351" dirty="0"/>
            </a:p>
          </p:txBody>
        </p:sp>
      </p:grpSp>
      <p:grpSp>
        <p:nvGrpSpPr>
          <p:cNvPr id="9" name="object 7" title="CMS: Section B: Hearing, Speech &amp; Vision"/>
          <p:cNvGrpSpPr/>
          <p:nvPr/>
        </p:nvGrpSpPr>
        <p:grpSpPr>
          <a:xfrm>
            <a:off x="3722507" y="1115474"/>
            <a:ext cx="1725550" cy="899411"/>
            <a:chOff x="4326509" y="233171"/>
            <a:chExt cx="3538854" cy="1993900"/>
          </a:xfrm>
        </p:grpSpPr>
        <p:pic>
          <p:nvPicPr>
            <p:cNvPr id="11" name="object 9" title="CMS Section B: Hearing, Speech, and Vision"/>
            <p:cNvPicPr/>
            <p:nvPr/>
          </p:nvPicPr>
          <p:blipFill>
            <a:blip r:embed="rId3" cstate="print"/>
            <a:stretch>
              <a:fillRect/>
            </a:stretch>
          </p:blipFill>
          <p:spPr>
            <a:xfrm>
              <a:off x="4328159" y="234695"/>
              <a:ext cx="3535679" cy="1990344"/>
            </a:xfrm>
            <a:prstGeom prst="rect">
              <a:avLst/>
            </a:prstGeom>
          </p:spPr>
        </p:pic>
        <p:sp>
          <p:nvSpPr>
            <p:cNvPr id="12" name="object 10"/>
            <p:cNvSpPr/>
            <p:nvPr/>
          </p:nvSpPr>
          <p:spPr>
            <a:xfrm>
              <a:off x="4326509" y="233171"/>
              <a:ext cx="3538854" cy="1993900"/>
            </a:xfrm>
            <a:custGeom>
              <a:avLst/>
              <a:gdLst/>
              <a:ahLst/>
              <a:cxnLst/>
              <a:rect l="l" t="t" r="r" b="b"/>
              <a:pathLst>
                <a:path w="3538854" h="1993900">
                  <a:moveTo>
                    <a:pt x="0" y="0"/>
                  </a:moveTo>
                  <a:lnTo>
                    <a:pt x="3538854" y="0"/>
                  </a:lnTo>
                  <a:lnTo>
                    <a:pt x="3538854" y="1993519"/>
                  </a:lnTo>
                  <a:lnTo>
                    <a:pt x="0" y="1993519"/>
                  </a:lnTo>
                  <a:lnTo>
                    <a:pt x="0" y="0"/>
                  </a:lnTo>
                  <a:close/>
                </a:path>
              </a:pathLst>
            </a:custGeom>
            <a:ln w="3175">
              <a:solidFill>
                <a:srgbClr val="D2D2D2"/>
              </a:solidFill>
            </a:ln>
          </p:spPr>
          <p:txBody>
            <a:bodyPr wrap="square" lIns="0" tIns="0" rIns="0" bIns="0" rtlCol="0"/>
            <a:lstStyle/>
            <a:p>
              <a:endParaRPr sz="1351"/>
            </a:p>
          </p:txBody>
        </p:sp>
      </p:grpSp>
      <p:grpSp>
        <p:nvGrpSpPr>
          <p:cNvPr id="13" name="object 11" title="CMS: Section F: Preferences for Customary Routines and Activities"/>
          <p:cNvGrpSpPr/>
          <p:nvPr/>
        </p:nvGrpSpPr>
        <p:grpSpPr>
          <a:xfrm>
            <a:off x="6122171" y="1092801"/>
            <a:ext cx="1726480" cy="899411"/>
            <a:chOff x="8227948" y="233171"/>
            <a:chExt cx="3540760" cy="1993900"/>
          </a:xfrm>
        </p:grpSpPr>
        <p:pic>
          <p:nvPicPr>
            <p:cNvPr id="15" name="object 13" title="CMS: Section F: Preferences for Customary Routines and Activities"/>
            <p:cNvPicPr/>
            <p:nvPr/>
          </p:nvPicPr>
          <p:blipFill>
            <a:blip r:embed="rId4" cstate="print"/>
            <a:stretch>
              <a:fillRect/>
            </a:stretch>
          </p:blipFill>
          <p:spPr>
            <a:xfrm>
              <a:off x="8229600" y="234695"/>
              <a:ext cx="3537203" cy="1990344"/>
            </a:xfrm>
            <a:prstGeom prst="rect">
              <a:avLst/>
            </a:prstGeom>
          </p:spPr>
        </p:pic>
        <p:sp>
          <p:nvSpPr>
            <p:cNvPr id="16" name="object 14"/>
            <p:cNvSpPr/>
            <p:nvPr/>
          </p:nvSpPr>
          <p:spPr>
            <a:xfrm>
              <a:off x="8227948" y="233171"/>
              <a:ext cx="3540760" cy="1993900"/>
            </a:xfrm>
            <a:custGeom>
              <a:avLst/>
              <a:gdLst/>
              <a:ahLst/>
              <a:cxnLst/>
              <a:rect l="l" t="t" r="r" b="b"/>
              <a:pathLst>
                <a:path w="3540759" h="1993900">
                  <a:moveTo>
                    <a:pt x="0" y="0"/>
                  </a:moveTo>
                  <a:lnTo>
                    <a:pt x="3540379" y="0"/>
                  </a:lnTo>
                  <a:lnTo>
                    <a:pt x="3540379" y="1993519"/>
                  </a:lnTo>
                  <a:lnTo>
                    <a:pt x="0" y="1993519"/>
                  </a:lnTo>
                  <a:lnTo>
                    <a:pt x="0" y="0"/>
                  </a:lnTo>
                  <a:close/>
                </a:path>
              </a:pathLst>
            </a:custGeom>
            <a:ln w="3175">
              <a:solidFill>
                <a:srgbClr val="D2D2D2"/>
              </a:solidFill>
            </a:ln>
          </p:spPr>
          <p:txBody>
            <a:bodyPr wrap="square" lIns="0" tIns="0" rIns="0" bIns="0" rtlCol="0"/>
            <a:lstStyle/>
            <a:p>
              <a:endParaRPr sz="1351"/>
            </a:p>
          </p:txBody>
        </p:sp>
      </p:grpSp>
      <p:grpSp>
        <p:nvGrpSpPr>
          <p:cNvPr id="17" name="object 15" title="CMS: Section H: Bowel &amp; Bladder"/>
          <p:cNvGrpSpPr/>
          <p:nvPr/>
        </p:nvGrpSpPr>
        <p:grpSpPr>
          <a:xfrm>
            <a:off x="954527" y="2392838"/>
            <a:ext cx="1726480" cy="899411"/>
            <a:chOff x="423672" y="2438399"/>
            <a:chExt cx="3540760" cy="1993900"/>
          </a:xfrm>
        </p:grpSpPr>
        <p:pic>
          <p:nvPicPr>
            <p:cNvPr id="19" name="object 17" title="CMS Section H: Bowel &amp; Bladder"/>
            <p:cNvPicPr/>
            <p:nvPr/>
          </p:nvPicPr>
          <p:blipFill>
            <a:blip r:embed="rId5" cstate="print"/>
            <a:stretch>
              <a:fillRect/>
            </a:stretch>
          </p:blipFill>
          <p:spPr>
            <a:xfrm>
              <a:off x="425195" y="2439923"/>
              <a:ext cx="3537203" cy="1990344"/>
            </a:xfrm>
            <a:prstGeom prst="rect">
              <a:avLst/>
            </a:prstGeom>
          </p:spPr>
        </p:pic>
        <p:sp>
          <p:nvSpPr>
            <p:cNvPr id="20" name="object 18"/>
            <p:cNvSpPr/>
            <p:nvPr/>
          </p:nvSpPr>
          <p:spPr>
            <a:xfrm>
              <a:off x="423672" y="2438399"/>
              <a:ext cx="3540760" cy="1993900"/>
            </a:xfrm>
            <a:custGeom>
              <a:avLst/>
              <a:gdLst/>
              <a:ahLst/>
              <a:cxnLst/>
              <a:rect l="l" t="t" r="r" b="b"/>
              <a:pathLst>
                <a:path w="3540760" h="1993900">
                  <a:moveTo>
                    <a:pt x="0" y="0"/>
                  </a:moveTo>
                  <a:lnTo>
                    <a:pt x="3540252" y="0"/>
                  </a:lnTo>
                  <a:lnTo>
                    <a:pt x="3540252" y="1993519"/>
                  </a:lnTo>
                  <a:lnTo>
                    <a:pt x="0" y="1993519"/>
                  </a:lnTo>
                  <a:lnTo>
                    <a:pt x="0" y="0"/>
                  </a:lnTo>
                  <a:close/>
                </a:path>
              </a:pathLst>
            </a:custGeom>
            <a:ln w="3175">
              <a:solidFill>
                <a:srgbClr val="D2D2D2"/>
              </a:solidFill>
            </a:ln>
          </p:spPr>
          <p:txBody>
            <a:bodyPr wrap="square" lIns="0" tIns="0" rIns="0" bIns="0" rtlCol="0"/>
            <a:lstStyle/>
            <a:p>
              <a:endParaRPr sz="1351"/>
            </a:p>
          </p:txBody>
        </p:sp>
      </p:grpSp>
      <p:grpSp>
        <p:nvGrpSpPr>
          <p:cNvPr id="21" name="object 19" title="CMS: Section I: Active Diagnoses"/>
          <p:cNvGrpSpPr/>
          <p:nvPr/>
        </p:nvGrpSpPr>
        <p:grpSpPr>
          <a:xfrm>
            <a:off x="3719022" y="2380464"/>
            <a:ext cx="1725550" cy="899411"/>
            <a:chOff x="4326509" y="2438399"/>
            <a:chExt cx="3538854" cy="1993900"/>
          </a:xfrm>
        </p:grpSpPr>
        <p:pic>
          <p:nvPicPr>
            <p:cNvPr id="23" name="object 21" title="Section I: Active Diagnoses"/>
            <p:cNvPicPr/>
            <p:nvPr/>
          </p:nvPicPr>
          <p:blipFill>
            <a:blip r:embed="rId6" cstate="print"/>
            <a:stretch>
              <a:fillRect/>
            </a:stretch>
          </p:blipFill>
          <p:spPr>
            <a:xfrm>
              <a:off x="4328159" y="2439923"/>
              <a:ext cx="3535679" cy="1990344"/>
            </a:xfrm>
            <a:prstGeom prst="rect">
              <a:avLst/>
            </a:prstGeom>
          </p:spPr>
        </p:pic>
        <p:sp>
          <p:nvSpPr>
            <p:cNvPr id="24" name="object 22"/>
            <p:cNvSpPr/>
            <p:nvPr/>
          </p:nvSpPr>
          <p:spPr>
            <a:xfrm>
              <a:off x="4326509" y="2438399"/>
              <a:ext cx="3538854" cy="1993900"/>
            </a:xfrm>
            <a:custGeom>
              <a:avLst/>
              <a:gdLst/>
              <a:ahLst/>
              <a:cxnLst/>
              <a:rect l="l" t="t" r="r" b="b"/>
              <a:pathLst>
                <a:path w="3538854" h="1993900">
                  <a:moveTo>
                    <a:pt x="0" y="0"/>
                  </a:moveTo>
                  <a:lnTo>
                    <a:pt x="3538854" y="0"/>
                  </a:lnTo>
                  <a:lnTo>
                    <a:pt x="3538854" y="1993519"/>
                  </a:lnTo>
                  <a:lnTo>
                    <a:pt x="0" y="1993519"/>
                  </a:lnTo>
                  <a:lnTo>
                    <a:pt x="0" y="0"/>
                  </a:lnTo>
                  <a:close/>
                </a:path>
              </a:pathLst>
            </a:custGeom>
            <a:ln w="3175">
              <a:solidFill>
                <a:srgbClr val="D2D2D2"/>
              </a:solidFill>
            </a:ln>
          </p:spPr>
          <p:txBody>
            <a:bodyPr wrap="square" lIns="0" tIns="0" rIns="0" bIns="0" rtlCol="0"/>
            <a:lstStyle/>
            <a:p>
              <a:endParaRPr sz="1351"/>
            </a:p>
          </p:txBody>
        </p:sp>
      </p:grpSp>
      <p:grpSp>
        <p:nvGrpSpPr>
          <p:cNvPr id="25" name="object 23" title="CMS: Section M: Skin Conditions"/>
          <p:cNvGrpSpPr/>
          <p:nvPr/>
        </p:nvGrpSpPr>
        <p:grpSpPr>
          <a:xfrm>
            <a:off x="6122171" y="2368090"/>
            <a:ext cx="1726480" cy="899411"/>
            <a:chOff x="8227948" y="2438399"/>
            <a:chExt cx="3540760" cy="1993900"/>
          </a:xfrm>
        </p:grpSpPr>
        <p:pic>
          <p:nvPicPr>
            <p:cNvPr id="27" name="object 25" title="Section M: Skin Conditions"/>
            <p:cNvPicPr/>
            <p:nvPr/>
          </p:nvPicPr>
          <p:blipFill>
            <a:blip r:embed="rId7" cstate="print"/>
            <a:stretch>
              <a:fillRect/>
            </a:stretch>
          </p:blipFill>
          <p:spPr>
            <a:xfrm>
              <a:off x="8229600" y="2439923"/>
              <a:ext cx="3537203" cy="1990344"/>
            </a:xfrm>
            <a:prstGeom prst="rect">
              <a:avLst/>
            </a:prstGeom>
          </p:spPr>
        </p:pic>
        <p:sp>
          <p:nvSpPr>
            <p:cNvPr id="28" name="object 26"/>
            <p:cNvSpPr/>
            <p:nvPr/>
          </p:nvSpPr>
          <p:spPr>
            <a:xfrm>
              <a:off x="8227948" y="2438399"/>
              <a:ext cx="3540760" cy="1993900"/>
            </a:xfrm>
            <a:custGeom>
              <a:avLst/>
              <a:gdLst/>
              <a:ahLst/>
              <a:cxnLst/>
              <a:rect l="l" t="t" r="r" b="b"/>
              <a:pathLst>
                <a:path w="3540759" h="1993900">
                  <a:moveTo>
                    <a:pt x="0" y="0"/>
                  </a:moveTo>
                  <a:lnTo>
                    <a:pt x="3540379" y="0"/>
                  </a:lnTo>
                  <a:lnTo>
                    <a:pt x="3540379" y="1993519"/>
                  </a:lnTo>
                  <a:lnTo>
                    <a:pt x="0" y="1993519"/>
                  </a:lnTo>
                  <a:lnTo>
                    <a:pt x="0" y="0"/>
                  </a:lnTo>
                  <a:close/>
                </a:path>
              </a:pathLst>
            </a:custGeom>
            <a:ln w="3175">
              <a:solidFill>
                <a:srgbClr val="D2D2D2"/>
              </a:solidFill>
            </a:ln>
          </p:spPr>
          <p:txBody>
            <a:bodyPr wrap="square" lIns="0" tIns="0" rIns="0" bIns="0" rtlCol="0"/>
            <a:lstStyle/>
            <a:p>
              <a:endParaRPr sz="1351"/>
            </a:p>
          </p:txBody>
        </p:sp>
      </p:grpSp>
      <p:grpSp>
        <p:nvGrpSpPr>
          <p:cNvPr id="29" name="object 27" title="CMS: Section X: Correction Request"/>
          <p:cNvGrpSpPr/>
          <p:nvPr/>
        </p:nvGrpSpPr>
        <p:grpSpPr>
          <a:xfrm>
            <a:off x="3719022" y="3496265"/>
            <a:ext cx="1725550" cy="898551"/>
            <a:chOff x="4326509" y="4645151"/>
            <a:chExt cx="3538854" cy="1991995"/>
          </a:xfrm>
        </p:grpSpPr>
        <p:pic>
          <p:nvPicPr>
            <p:cNvPr id="31" name="object 29" title="Section X: Correction Request"/>
            <p:cNvPicPr/>
            <p:nvPr/>
          </p:nvPicPr>
          <p:blipFill>
            <a:blip r:embed="rId8" cstate="print"/>
            <a:stretch>
              <a:fillRect/>
            </a:stretch>
          </p:blipFill>
          <p:spPr>
            <a:xfrm>
              <a:off x="4328159" y="4646675"/>
              <a:ext cx="3535679" cy="1988820"/>
            </a:xfrm>
            <a:prstGeom prst="rect">
              <a:avLst/>
            </a:prstGeom>
          </p:spPr>
        </p:pic>
        <p:sp>
          <p:nvSpPr>
            <p:cNvPr id="32" name="object 30"/>
            <p:cNvSpPr/>
            <p:nvPr/>
          </p:nvSpPr>
          <p:spPr>
            <a:xfrm>
              <a:off x="4326509" y="4645151"/>
              <a:ext cx="3538854" cy="1991995"/>
            </a:xfrm>
            <a:custGeom>
              <a:avLst/>
              <a:gdLst/>
              <a:ahLst/>
              <a:cxnLst/>
              <a:rect l="l" t="t" r="r" b="b"/>
              <a:pathLst>
                <a:path w="3538854" h="1991995">
                  <a:moveTo>
                    <a:pt x="0" y="0"/>
                  </a:moveTo>
                  <a:lnTo>
                    <a:pt x="3538854" y="0"/>
                  </a:lnTo>
                  <a:lnTo>
                    <a:pt x="3538854" y="1991995"/>
                  </a:lnTo>
                  <a:lnTo>
                    <a:pt x="0" y="1991995"/>
                  </a:lnTo>
                  <a:lnTo>
                    <a:pt x="0" y="0"/>
                  </a:lnTo>
                  <a:close/>
                </a:path>
              </a:pathLst>
            </a:custGeom>
            <a:ln w="3175">
              <a:solidFill>
                <a:srgbClr val="D2D2D2"/>
              </a:solidFill>
            </a:ln>
          </p:spPr>
          <p:txBody>
            <a:bodyPr wrap="square" lIns="0" tIns="0" rIns="0" bIns="0" rtlCol="0"/>
            <a:lstStyle/>
            <a:p>
              <a:endParaRPr sz="1351"/>
            </a:p>
          </p:txBody>
        </p:sp>
      </p:grpSp>
    </p:spTree>
    <p:extLst>
      <p:ext uri="{BB962C8B-B14F-4D97-AF65-F5344CB8AC3E}">
        <p14:creationId xmlns:p14="http://schemas.microsoft.com/office/powerpoint/2010/main" val="17277723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Mobility Coding Tips </a:t>
            </a:r>
            <a:r>
              <a:rPr lang="en-US" i="1" dirty="0" smtClean="0"/>
              <a:t>(cont.)</a:t>
            </a:r>
            <a:endParaRPr lang="en-US" i="1" dirty="0"/>
          </a:p>
        </p:txBody>
      </p:sp>
      <p:sp>
        <p:nvSpPr>
          <p:cNvPr id="3" name="Content Placeholder 2"/>
          <p:cNvSpPr>
            <a:spLocks noGrp="1"/>
          </p:cNvSpPr>
          <p:nvPr>
            <p:ph idx="1"/>
          </p:nvPr>
        </p:nvSpPr>
        <p:spPr>
          <a:xfrm>
            <a:off x="304800" y="1069578"/>
            <a:ext cx="8229600" cy="3394472"/>
          </a:xfrm>
        </p:spPr>
        <p:txBody>
          <a:bodyPr>
            <a:normAutofit fontScale="92500" lnSpcReduction="20000"/>
          </a:bodyPr>
          <a:lstStyle/>
          <a:p>
            <a:pPr marL="0" indent="0">
              <a:buNone/>
            </a:pPr>
            <a:r>
              <a:rPr lang="en-US" b="1" u="sng" dirty="0"/>
              <a:t>Toilet </a:t>
            </a:r>
            <a:r>
              <a:rPr lang="en-US" b="1" u="sng" dirty="0" smtClean="0"/>
              <a:t>Transfer </a:t>
            </a:r>
            <a:r>
              <a:rPr lang="en-US" dirty="0" smtClean="0"/>
              <a:t>- </a:t>
            </a:r>
            <a:r>
              <a:rPr lang="en-US" dirty="0" smtClean="0">
                <a:solidFill>
                  <a:srgbClr val="953740"/>
                </a:solidFill>
              </a:rPr>
              <a:t>Toilet </a:t>
            </a:r>
            <a:r>
              <a:rPr lang="en-US" dirty="0">
                <a:solidFill>
                  <a:srgbClr val="953740"/>
                </a:solidFill>
              </a:rPr>
              <a:t>transfer includes the resident’s ability to get </a:t>
            </a:r>
            <a:r>
              <a:rPr lang="en-US" dirty="0" smtClean="0">
                <a:solidFill>
                  <a:srgbClr val="953740"/>
                </a:solidFill>
              </a:rPr>
              <a:t>on and </a:t>
            </a:r>
            <a:r>
              <a:rPr lang="en-US" dirty="0">
                <a:solidFill>
                  <a:srgbClr val="953740"/>
                </a:solidFill>
              </a:rPr>
              <a:t>off a toilet (with or without a raised toilet seat) or </a:t>
            </a:r>
            <a:r>
              <a:rPr lang="en-US" dirty="0" smtClean="0">
                <a:solidFill>
                  <a:srgbClr val="953740"/>
                </a:solidFill>
              </a:rPr>
              <a:t>bedside commode</a:t>
            </a:r>
            <a:r>
              <a:rPr lang="en-US" dirty="0">
                <a:solidFill>
                  <a:srgbClr val="953740"/>
                </a:solidFill>
              </a:rPr>
              <a:t>.</a:t>
            </a:r>
          </a:p>
          <a:p>
            <a:pPr lvl="1">
              <a:buFont typeface="Wingdings" panose="05000000000000000000" pitchFamily="2" charset="2"/>
              <a:buChar char="ü"/>
            </a:pPr>
            <a:r>
              <a:rPr lang="en-US" dirty="0" smtClean="0">
                <a:solidFill>
                  <a:srgbClr val="953740"/>
                </a:solidFill>
              </a:rPr>
              <a:t>Toileting </a:t>
            </a:r>
            <a:r>
              <a:rPr lang="en-US" dirty="0">
                <a:solidFill>
                  <a:srgbClr val="953740"/>
                </a:solidFill>
              </a:rPr>
              <a:t>hygiene, clothing management, and transferring on </a:t>
            </a:r>
            <a:r>
              <a:rPr lang="en-US" dirty="0" smtClean="0">
                <a:solidFill>
                  <a:srgbClr val="953740"/>
                </a:solidFill>
              </a:rPr>
              <a:t>and off </a:t>
            </a:r>
            <a:r>
              <a:rPr lang="en-US" dirty="0">
                <a:solidFill>
                  <a:srgbClr val="953740"/>
                </a:solidFill>
              </a:rPr>
              <a:t>a bedpan are not considered part of the Toilet </a:t>
            </a:r>
            <a:r>
              <a:rPr lang="en-US" dirty="0" smtClean="0">
                <a:solidFill>
                  <a:srgbClr val="953740"/>
                </a:solidFill>
              </a:rPr>
              <a:t>transfer activity</a:t>
            </a:r>
            <a:r>
              <a:rPr lang="en-US" dirty="0">
                <a:solidFill>
                  <a:srgbClr val="953740"/>
                </a:solidFill>
              </a:rPr>
              <a:t>.</a:t>
            </a:r>
          </a:p>
          <a:p>
            <a:pPr lvl="1">
              <a:buFont typeface="Wingdings" panose="05000000000000000000" pitchFamily="2" charset="2"/>
              <a:buChar char="ü"/>
            </a:pPr>
            <a:r>
              <a:rPr lang="en-US" dirty="0" smtClean="0">
                <a:solidFill>
                  <a:srgbClr val="953740"/>
                </a:solidFill>
              </a:rPr>
              <a:t>Code </a:t>
            </a:r>
            <a:r>
              <a:rPr lang="en-US" dirty="0">
                <a:solidFill>
                  <a:srgbClr val="953740"/>
                </a:solidFill>
              </a:rPr>
              <a:t>as 05, Setup or clean-up assistance, if the resident </a:t>
            </a:r>
            <a:r>
              <a:rPr lang="en-US" dirty="0" smtClean="0">
                <a:solidFill>
                  <a:srgbClr val="953740"/>
                </a:solidFill>
              </a:rPr>
              <a:t>requires a </a:t>
            </a:r>
            <a:r>
              <a:rPr lang="en-US" dirty="0">
                <a:solidFill>
                  <a:srgbClr val="953740"/>
                </a:solidFill>
              </a:rPr>
              <a:t>helper to position/set up the bedside commode before </a:t>
            </a:r>
            <a:r>
              <a:rPr lang="en-US" dirty="0" smtClean="0">
                <a:solidFill>
                  <a:srgbClr val="953740"/>
                </a:solidFill>
              </a:rPr>
              <a:t>and/or after </a:t>
            </a:r>
            <a:r>
              <a:rPr lang="en-US" dirty="0">
                <a:solidFill>
                  <a:srgbClr val="953740"/>
                </a:solidFill>
              </a:rPr>
              <a:t>the resident’s bed-to-commode transfers (place at </a:t>
            </a:r>
            <a:r>
              <a:rPr lang="en-US" dirty="0" smtClean="0">
                <a:solidFill>
                  <a:srgbClr val="953740"/>
                </a:solidFill>
              </a:rPr>
              <a:t>an accessible </a:t>
            </a:r>
            <a:r>
              <a:rPr lang="en-US" dirty="0">
                <a:solidFill>
                  <a:srgbClr val="953740"/>
                </a:solidFill>
              </a:rPr>
              <a:t>angle/location next to the bed) and the resident </a:t>
            </a:r>
            <a:r>
              <a:rPr lang="en-US" dirty="0" smtClean="0">
                <a:solidFill>
                  <a:srgbClr val="953740"/>
                </a:solidFill>
              </a:rPr>
              <a:t>does not </a:t>
            </a:r>
            <a:r>
              <a:rPr lang="en-US" dirty="0">
                <a:solidFill>
                  <a:srgbClr val="953740"/>
                </a:solidFill>
              </a:rPr>
              <a:t>require helper assistance during Toilet transfers.</a:t>
            </a:r>
            <a:endParaRPr lang="en-US" i="1" dirty="0">
              <a:solidFill>
                <a:srgbClr val="953740"/>
              </a:solidFill>
            </a:endParaRPr>
          </a:p>
        </p:txBody>
      </p:sp>
      <p:sp>
        <p:nvSpPr>
          <p:cNvPr id="4" name="6-Point Star 3" title="icon of a star reading &quot;new&quot;"/>
          <p:cNvSpPr/>
          <p:nvPr/>
        </p:nvSpPr>
        <p:spPr>
          <a:xfrm rot="1397677">
            <a:off x="6696735" y="193567"/>
            <a:ext cx="914400" cy="914400"/>
          </a:xfrm>
          <a:prstGeom prst="star6">
            <a:avLst/>
          </a:prstGeom>
          <a:solidFill>
            <a:srgbClr val="9BBD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New</a:t>
            </a:r>
            <a:endParaRPr lang="en-US" dirty="0"/>
          </a:p>
        </p:txBody>
      </p:sp>
    </p:spTree>
    <p:extLst>
      <p:ext uri="{BB962C8B-B14F-4D97-AF65-F5344CB8AC3E}">
        <p14:creationId xmlns:p14="http://schemas.microsoft.com/office/powerpoint/2010/main" val="39047439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Mobility Coding Tips </a:t>
            </a:r>
            <a:r>
              <a:rPr lang="en-US" i="1" dirty="0" smtClean="0"/>
              <a:t>(cont.)</a:t>
            </a:r>
            <a:endParaRPr lang="en-US" i="1" dirty="0"/>
          </a:p>
        </p:txBody>
      </p:sp>
      <p:sp>
        <p:nvSpPr>
          <p:cNvPr id="3" name="Content Placeholder 2"/>
          <p:cNvSpPr>
            <a:spLocks noGrp="1"/>
          </p:cNvSpPr>
          <p:nvPr>
            <p:ph idx="1"/>
          </p:nvPr>
        </p:nvSpPr>
        <p:spPr/>
        <p:txBody>
          <a:bodyPr>
            <a:normAutofit/>
          </a:bodyPr>
          <a:lstStyle/>
          <a:p>
            <a:pPr marL="0" indent="0">
              <a:buNone/>
            </a:pPr>
            <a:r>
              <a:rPr lang="en-US" b="1" u="sng" dirty="0"/>
              <a:t>Tub/shower </a:t>
            </a:r>
            <a:r>
              <a:rPr lang="en-US" b="1" u="sng" dirty="0" smtClean="0"/>
              <a:t>transfer </a:t>
            </a:r>
            <a:r>
              <a:rPr lang="en-US" dirty="0" smtClean="0"/>
              <a:t>- </a:t>
            </a:r>
            <a:r>
              <a:rPr lang="en-US" i="1" dirty="0" smtClean="0">
                <a:solidFill>
                  <a:srgbClr val="953740"/>
                </a:solidFill>
              </a:rPr>
              <a:t>Tub/shower </a:t>
            </a:r>
            <a:r>
              <a:rPr lang="en-US" i="1" dirty="0">
                <a:solidFill>
                  <a:srgbClr val="953740"/>
                </a:solidFill>
              </a:rPr>
              <a:t>transfers involve the </a:t>
            </a:r>
            <a:r>
              <a:rPr lang="en-US" i="1" dirty="0" smtClean="0">
                <a:solidFill>
                  <a:srgbClr val="953740"/>
                </a:solidFill>
              </a:rPr>
              <a:t>ability </a:t>
            </a:r>
            <a:r>
              <a:rPr lang="en-US" i="1" dirty="0">
                <a:solidFill>
                  <a:srgbClr val="953740"/>
                </a:solidFill>
              </a:rPr>
              <a:t>to </a:t>
            </a:r>
            <a:r>
              <a:rPr lang="en-US" i="1" dirty="0" smtClean="0">
                <a:solidFill>
                  <a:srgbClr val="953740"/>
                </a:solidFill>
              </a:rPr>
              <a:t>get into </a:t>
            </a:r>
            <a:r>
              <a:rPr lang="en-US" i="1" dirty="0">
                <a:solidFill>
                  <a:srgbClr val="953740"/>
                </a:solidFill>
              </a:rPr>
              <a:t>and out of the tub or shower. </a:t>
            </a:r>
            <a:endParaRPr lang="en-US" i="1" dirty="0" smtClean="0">
              <a:solidFill>
                <a:srgbClr val="953740"/>
              </a:solidFill>
            </a:endParaRPr>
          </a:p>
          <a:p>
            <a:pPr lvl="1">
              <a:buFont typeface="Wingdings" panose="05000000000000000000" pitchFamily="2" charset="2"/>
              <a:buChar char="ü"/>
            </a:pPr>
            <a:r>
              <a:rPr lang="en-US" dirty="0" smtClean="0">
                <a:solidFill>
                  <a:srgbClr val="953740"/>
                </a:solidFill>
              </a:rPr>
              <a:t>Do </a:t>
            </a:r>
            <a:r>
              <a:rPr lang="en-US" dirty="0">
                <a:solidFill>
                  <a:srgbClr val="953740"/>
                </a:solidFill>
              </a:rPr>
              <a:t>not include washing, rinsing</a:t>
            </a:r>
            <a:r>
              <a:rPr lang="en-US" dirty="0" smtClean="0">
                <a:solidFill>
                  <a:srgbClr val="953740"/>
                </a:solidFill>
              </a:rPr>
              <a:t>, drying</a:t>
            </a:r>
            <a:r>
              <a:rPr lang="en-US" dirty="0">
                <a:solidFill>
                  <a:srgbClr val="953740"/>
                </a:solidFill>
              </a:rPr>
              <a:t>, or any </a:t>
            </a:r>
            <a:r>
              <a:rPr lang="en-US" dirty="0" smtClean="0">
                <a:solidFill>
                  <a:srgbClr val="953740"/>
                </a:solidFill>
              </a:rPr>
              <a:t>other bathing </a:t>
            </a:r>
            <a:r>
              <a:rPr lang="en-US" dirty="0">
                <a:solidFill>
                  <a:srgbClr val="953740"/>
                </a:solidFill>
              </a:rPr>
              <a:t>activities in this item</a:t>
            </a:r>
            <a:r>
              <a:rPr lang="en-US" dirty="0" smtClean="0">
                <a:solidFill>
                  <a:srgbClr val="953740"/>
                </a:solidFill>
              </a:rPr>
              <a:t>.</a:t>
            </a:r>
            <a:endParaRPr lang="en-US" dirty="0">
              <a:solidFill>
                <a:srgbClr val="953740"/>
              </a:solidFill>
            </a:endParaRPr>
          </a:p>
          <a:p>
            <a:pPr lvl="1">
              <a:buFont typeface="Wingdings" panose="05000000000000000000" pitchFamily="2" charset="2"/>
              <a:buChar char="ü"/>
            </a:pPr>
            <a:r>
              <a:rPr lang="en-US" dirty="0" smtClean="0">
                <a:solidFill>
                  <a:srgbClr val="953740"/>
                </a:solidFill>
              </a:rPr>
              <a:t>If </a:t>
            </a:r>
            <a:r>
              <a:rPr lang="en-US" dirty="0">
                <a:solidFill>
                  <a:srgbClr val="953740"/>
                </a:solidFill>
              </a:rPr>
              <a:t>the resident does not get into or out of a tub and/or </a:t>
            </a:r>
            <a:r>
              <a:rPr lang="en-US" dirty="0" smtClean="0">
                <a:solidFill>
                  <a:srgbClr val="953740"/>
                </a:solidFill>
              </a:rPr>
              <a:t>shower during </a:t>
            </a:r>
            <a:r>
              <a:rPr lang="en-US" dirty="0">
                <a:solidFill>
                  <a:srgbClr val="953740"/>
                </a:solidFill>
              </a:rPr>
              <a:t>the observation period, use one of the “activity </a:t>
            </a:r>
            <a:r>
              <a:rPr lang="en-US" dirty="0" smtClean="0">
                <a:solidFill>
                  <a:srgbClr val="953740"/>
                </a:solidFill>
              </a:rPr>
              <a:t>not attempted</a:t>
            </a:r>
            <a:r>
              <a:rPr lang="en-US" dirty="0">
                <a:solidFill>
                  <a:srgbClr val="953740"/>
                </a:solidFill>
              </a:rPr>
              <a:t>” codes (07, 09, 10, or 88).</a:t>
            </a:r>
            <a:endParaRPr lang="en-US" i="1" dirty="0">
              <a:solidFill>
                <a:srgbClr val="953740"/>
              </a:solidFill>
            </a:endParaRPr>
          </a:p>
        </p:txBody>
      </p:sp>
      <p:sp>
        <p:nvSpPr>
          <p:cNvPr id="4" name="6-Point Star 3" title="icon of a star reading &quot;new&quot;"/>
          <p:cNvSpPr/>
          <p:nvPr/>
        </p:nvSpPr>
        <p:spPr>
          <a:xfrm rot="1397677">
            <a:off x="6544335" y="276885"/>
            <a:ext cx="914400" cy="914400"/>
          </a:xfrm>
          <a:prstGeom prst="star6">
            <a:avLst/>
          </a:prstGeom>
          <a:solidFill>
            <a:srgbClr val="9BBD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New</a:t>
            </a:r>
            <a:endParaRPr lang="en-US" dirty="0"/>
          </a:p>
        </p:txBody>
      </p:sp>
    </p:spTree>
    <p:extLst>
      <p:ext uri="{BB962C8B-B14F-4D97-AF65-F5344CB8AC3E}">
        <p14:creationId xmlns:p14="http://schemas.microsoft.com/office/powerpoint/2010/main" val="37347941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Mobility Coding Tips </a:t>
            </a:r>
            <a:r>
              <a:rPr lang="en-US" i="1" dirty="0" smtClean="0"/>
              <a:t>(cont.)</a:t>
            </a:r>
            <a:endParaRPr lang="en-US" i="1" dirty="0"/>
          </a:p>
        </p:txBody>
      </p:sp>
      <p:sp>
        <p:nvSpPr>
          <p:cNvPr id="3" name="Content Placeholder 2"/>
          <p:cNvSpPr>
            <a:spLocks noGrp="1"/>
          </p:cNvSpPr>
          <p:nvPr>
            <p:ph idx="1"/>
          </p:nvPr>
        </p:nvSpPr>
        <p:spPr/>
        <p:txBody>
          <a:bodyPr>
            <a:normAutofit fontScale="92500" lnSpcReduction="10000"/>
          </a:bodyPr>
          <a:lstStyle/>
          <a:p>
            <a:pPr marL="0" indent="0">
              <a:buNone/>
            </a:pPr>
            <a:r>
              <a:rPr lang="en-US" b="1" u="sng" dirty="0" smtClean="0"/>
              <a:t>Car transfer </a:t>
            </a:r>
            <a:r>
              <a:rPr lang="en-US" dirty="0" smtClean="0"/>
              <a:t>- </a:t>
            </a:r>
            <a:endParaRPr lang="en-US" sz="3200" dirty="0">
              <a:solidFill>
                <a:srgbClr val="000000"/>
              </a:solidFill>
              <a:latin typeface="Times New Roman" panose="02020603050405020304" pitchFamily="18" charset="0"/>
            </a:endParaRPr>
          </a:p>
          <a:p>
            <a:pPr>
              <a:buFont typeface="Wingdings" panose="05000000000000000000" pitchFamily="2" charset="2"/>
              <a:buChar char="ü"/>
            </a:pPr>
            <a:r>
              <a:rPr lang="en-US" dirty="0" smtClean="0">
                <a:solidFill>
                  <a:srgbClr val="000000"/>
                </a:solidFill>
                <a:latin typeface="Times New Roman" panose="02020603050405020304" pitchFamily="18" charset="0"/>
              </a:rPr>
              <a:t>Does </a:t>
            </a:r>
            <a:r>
              <a:rPr lang="en-US" dirty="0">
                <a:solidFill>
                  <a:srgbClr val="000000"/>
                </a:solidFill>
                <a:latin typeface="Times New Roman" panose="02020603050405020304" pitchFamily="18" charset="0"/>
              </a:rPr>
              <a:t>not include </a:t>
            </a:r>
            <a:r>
              <a:rPr lang="en-US" i="1" dirty="0">
                <a:solidFill>
                  <a:srgbClr val="8A0000"/>
                </a:solidFill>
                <a:latin typeface="Times New Roman" panose="02020603050405020304" pitchFamily="18" charset="0"/>
              </a:rPr>
              <a:t>getting to or from the vehicle, opening/closing the car door, or fastening/unfastening the seat belt. </a:t>
            </a:r>
            <a:endParaRPr lang="en-US" dirty="0">
              <a:solidFill>
                <a:srgbClr val="8A0000"/>
              </a:solidFill>
              <a:latin typeface="Times New Roman" panose="02020603050405020304" pitchFamily="18" charset="0"/>
            </a:endParaRPr>
          </a:p>
          <a:p>
            <a:pPr>
              <a:buFont typeface="Wingdings" panose="05000000000000000000" pitchFamily="2" charset="2"/>
              <a:buChar char="ü"/>
            </a:pPr>
            <a:r>
              <a:rPr lang="en-US" i="1" dirty="0" smtClean="0">
                <a:solidFill>
                  <a:srgbClr val="8A0000"/>
                </a:solidFill>
                <a:latin typeface="Times New Roman" panose="02020603050405020304" pitchFamily="18" charset="0"/>
              </a:rPr>
              <a:t>If </a:t>
            </a:r>
            <a:r>
              <a:rPr lang="en-US" i="1" dirty="0">
                <a:solidFill>
                  <a:srgbClr val="8A0000"/>
                </a:solidFill>
                <a:latin typeface="Times New Roman" panose="02020603050405020304" pitchFamily="18" charset="0"/>
              </a:rPr>
              <a:t>the resident remains in a wheelchair and does not transfer in and out of a car or van seat, then the activity is not considered completed, and the appropriate “activity not attempted” code would be used </a:t>
            </a:r>
            <a:endParaRPr lang="en-US" dirty="0">
              <a:solidFill>
                <a:srgbClr val="8A0000"/>
              </a:solidFill>
              <a:latin typeface="Times New Roman" panose="02020603050405020304" pitchFamily="18" charset="0"/>
            </a:endParaRPr>
          </a:p>
        </p:txBody>
      </p:sp>
      <p:sp>
        <p:nvSpPr>
          <p:cNvPr id="4" name="6-Point Star 3" title="icon of a star reading &quot;new&quot;"/>
          <p:cNvSpPr/>
          <p:nvPr/>
        </p:nvSpPr>
        <p:spPr>
          <a:xfrm rot="1397677">
            <a:off x="6544335" y="276885"/>
            <a:ext cx="914400" cy="914400"/>
          </a:xfrm>
          <a:prstGeom prst="star6">
            <a:avLst/>
          </a:prstGeom>
          <a:solidFill>
            <a:srgbClr val="9BBD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New</a:t>
            </a:r>
            <a:endParaRPr lang="en-US" dirty="0"/>
          </a:p>
        </p:txBody>
      </p:sp>
    </p:spTree>
    <p:extLst>
      <p:ext uri="{BB962C8B-B14F-4D97-AF65-F5344CB8AC3E}">
        <p14:creationId xmlns:p14="http://schemas.microsoft.com/office/powerpoint/2010/main" val="22155024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Mobility Coding Tips </a:t>
            </a:r>
            <a:r>
              <a:rPr lang="en-US" i="1" dirty="0" smtClean="0"/>
              <a:t>(cont.)</a:t>
            </a:r>
            <a:endParaRPr lang="en-US" i="1" dirty="0"/>
          </a:p>
        </p:txBody>
      </p:sp>
      <p:sp>
        <p:nvSpPr>
          <p:cNvPr id="3" name="Content Placeholder 2"/>
          <p:cNvSpPr>
            <a:spLocks noGrp="1"/>
          </p:cNvSpPr>
          <p:nvPr>
            <p:ph idx="1"/>
          </p:nvPr>
        </p:nvSpPr>
        <p:spPr>
          <a:xfrm>
            <a:off x="457200" y="1200150"/>
            <a:ext cx="8229600" cy="3394472"/>
          </a:xfrm>
        </p:spPr>
        <p:txBody>
          <a:bodyPr>
            <a:normAutofit fontScale="70000" lnSpcReduction="20000"/>
          </a:bodyPr>
          <a:lstStyle/>
          <a:p>
            <a:pPr marL="0" indent="0">
              <a:buNone/>
            </a:pPr>
            <a:r>
              <a:rPr lang="en-US" b="1" u="sng" dirty="0" smtClean="0"/>
              <a:t>Walking</a:t>
            </a:r>
            <a:r>
              <a:rPr lang="en-US" dirty="0" smtClean="0"/>
              <a:t> - </a:t>
            </a:r>
            <a:r>
              <a:rPr lang="en-US" i="1" dirty="0" smtClean="0">
                <a:solidFill>
                  <a:srgbClr val="953740"/>
                </a:solidFill>
              </a:rPr>
              <a:t>Assessment </a:t>
            </a:r>
            <a:r>
              <a:rPr lang="en-US" i="1" dirty="0">
                <a:solidFill>
                  <a:srgbClr val="953740"/>
                </a:solidFill>
              </a:rPr>
              <a:t>of the walking activities starts with the resident in </a:t>
            </a:r>
            <a:r>
              <a:rPr lang="en-US" i="1" dirty="0" smtClean="0">
                <a:solidFill>
                  <a:srgbClr val="953740"/>
                </a:solidFill>
              </a:rPr>
              <a:t>a standing </a:t>
            </a:r>
            <a:r>
              <a:rPr lang="en-US" i="1" dirty="0">
                <a:solidFill>
                  <a:srgbClr val="953740"/>
                </a:solidFill>
              </a:rPr>
              <a:t>position.</a:t>
            </a:r>
          </a:p>
          <a:p>
            <a:pPr lvl="1">
              <a:buFont typeface="Wingdings" panose="05000000000000000000" pitchFamily="2" charset="2"/>
              <a:buChar char="ü"/>
            </a:pPr>
            <a:r>
              <a:rPr lang="en-US" dirty="0" smtClean="0">
                <a:solidFill>
                  <a:srgbClr val="953740"/>
                </a:solidFill>
              </a:rPr>
              <a:t>A </a:t>
            </a:r>
            <a:r>
              <a:rPr lang="en-US" dirty="0">
                <a:solidFill>
                  <a:srgbClr val="953740"/>
                </a:solidFill>
              </a:rPr>
              <a:t>walking activity cannot be completed without some level of </a:t>
            </a:r>
            <a:r>
              <a:rPr lang="en-US" dirty="0" smtClean="0">
                <a:solidFill>
                  <a:srgbClr val="953740"/>
                </a:solidFill>
              </a:rPr>
              <a:t>resident participation </a:t>
            </a:r>
            <a:r>
              <a:rPr lang="en-US" dirty="0">
                <a:solidFill>
                  <a:srgbClr val="953740"/>
                </a:solidFill>
              </a:rPr>
              <a:t>that allows resident ambulation to occur for the </a:t>
            </a:r>
            <a:r>
              <a:rPr lang="en-US" dirty="0" smtClean="0">
                <a:solidFill>
                  <a:srgbClr val="953740"/>
                </a:solidFill>
              </a:rPr>
              <a:t>entire stated </a:t>
            </a:r>
            <a:r>
              <a:rPr lang="en-US" dirty="0">
                <a:solidFill>
                  <a:srgbClr val="953740"/>
                </a:solidFill>
              </a:rPr>
              <a:t>distance. </a:t>
            </a:r>
            <a:r>
              <a:rPr lang="en-US" dirty="0" smtClean="0">
                <a:solidFill>
                  <a:srgbClr val="953740"/>
                </a:solidFill>
              </a:rPr>
              <a:t> A </a:t>
            </a:r>
            <a:r>
              <a:rPr lang="en-US" dirty="0">
                <a:solidFill>
                  <a:srgbClr val="953740"/>
                </a:solidFill>
              </a:rPr>
              <a:t>helper cannot complete a walking activity for </a:t>
            </a:r>
            <a:r>
              <a:rPr lang="en-US" dirty="0" smtClean="0">
                <a:solidFill>
                  <a:srgbClr val="953740"/>
                </a:solidFill>
              </a:rPr>
              <a:t>a resident</a:t>
            </a:r>
            <a:r>
              <a:rPr lang="en-US" dirty="0">
                <a:solidFill>
                  <a:srgbClr val="953740"/>
                </a:solidFill>
              </a:rPr>
              <a:t>.</a:t>
            </a:r>
          </a:p>
          <a:p>
            <a:pPr lvl="1">
              <a:buFont typeface="Wingdings" panose="05000000000000000000" pitchFamily="2" charset="2"/>
              <a:buChar char="ü"/>
            </a:pPr>
            <a:r>
              <a:rPr lang="en-US" dirty="0" smtClean="0">
                <a:solidFill>
                  <a:srgbClr val="953740"/>
                </a:solidFill>
              </a:rPr>
              <a:t>During </a:t>
            </a:r>
            <a:r>
              <a:rPr lang="en-US" dirty="0">
                <a:solidFill>
                  <a:srgbClr val="953740"/>
                </a:solidFill>
              </a:rPr>
              <a:t>a walking activity, a resident may take a brief standing </a:t>
            </a:r>
            <a:r>
              <a:rPr lang="en-US" dirty="0" smtClean="0">
                <a:solidFill>
                  <a:srgbClr val="953740"/>
                </a:solidFill>
              </a:rPr>
              <a:t>rest break</a:t>
            </a:r>
            <a:r>
              <a:rPr lang="en-US" dirty="0">
                <a:solidFill>
                  <a:srgbClr val="953740"/>
                </a:solidFill>
              </a:rPr>
              <a:t>. If the resident needs to sit to rest during a Section GG </a:t>
            </a:r>
            <a:r>
              <a:rPr lang="en-US" dirty="0" smtClean="0">
                <a:solidFill>
                  <a:srgbClr val="953740"/>
                </a:solidFill>
              </a:rPr>
              <a:t>walking activity</a:t>
            </a:r>
            <a:r>
              <a:rPr lang="en-US" dirty="0">
                <a:solidFill>
                  <a:srgbClr val="953740"/>
                </a:solidFill>
              </a:rPr>
              <a:t>, consider the resident unable </a:t>
            </a:r>
            <a:r>
              <a:rPr lang="en-US" dirty="0" smtClean="0">
                <a:solidFill>
                  <a:srgbClr val="953740"/>
                </a:solidFill>
              </a:rPr>
              <a:t>to complete </a:t>
            </a:r>
            <a:r>
              <a:rPr lang="en-US" dirty="0">
                <a:solidFill>
                  <a:srgbClr val="953740"/>
                </a:solidFill>
              </a:rPr>
              <a:t>the walking </a:t>
            </a:r>
            <a:r>
              <a:rPr lang="en-US" dirty="0" smtClean="0">
                <a:solidFill>
                  <a:srgbClr val="953740"/>
                </a:solidFill>
              </a:rPr>
              <a:t>activity and </a:t>
            </a:r>
            <a:r>
              <a:rPr lang="en-US" dirty="0">
                <a:solidFill>
                  <a:srgbClr val="953740"/>
                </a:solidFill>
              </a:rPr>
              <a:t>use the appropriate activity not attempted code.</a:t>
            </a:r>
          </a:p>
          <a:p>
            <a:pPr lvl="1">
              <a:buFont typeface="Wingdings" panose="05000000000000000000" pitchFamily="2" charset="2"/>
              <a:buChar char="ü"/>
            </a:pPr>
            <a:r>
              <a:rPr lang="en-US" dirty="0" smtClean="0">
                <a:solidFill>
                  <a:srgbClr val="953740"/>
                </a:solidFill>
              </a:rPr>
              <a:t>Clinicians </a:t>
            </a:r>
            <a:r>
              <a:rPr lang="en-US" dirty="0">
                <a:solidFill>
                  <a:srgbClr val="953740"/>
                </a:solidFill>
              </a:rPr>
              <a:t>can use clinical judgment to determine how the actual </a:t>
            </a:r>
            <a:r>
              <a:rPr lang="en-US" dirty="0" smtClean="0">
                <a:solidFill>
                  <a:srgbClr val="953740"/>
                </a:solidFill>
              </a:rPr>
              <a:t>resident assessment </a:t>
            </a:r>
            <a:r>
              <a:rPr lang="en-US" dirty="0">
                <a:solidFill>
                  <a:srgbClr val="953740"/>
                </a:solidFill>
              </a:rPr>
              <a:t>of walking is conducted. If a clinician chooses to combine </a:t>
            </a:r>
            <a:r>
              <a:rPr lang="en-US" dirty="0" smtClean="0">
                <a:solidFill>
                  <a:srgbClr val="953740"/>
                </a:solidFill>
              </a:rPr>
              <a:t>the assessment </a:t>
            </a:r>
            <a:r>
              <a:rPr lang="en-US" dirty="0">
                <a:solidFill>
                  <a:srgbClr val="953740"/>
                </a:solidFill>
              </a:rPr>
              <a:t>of multiple walking activities, the clinician should use </a:t>
            </a:r>
            <a:r>
              <a:rPr lang="en-US" dirty="0" smtClean="0">
                <a:solidFill>
                  <a:srgbClr val="953740"/>
                </a:solidFill>
              </a:rPr>
              <a:t>clinical judgment </a:t>
            </a:r>
            <a:r>
              <a:rPr lang="en-US" dirty="0">
                <a:solidFill>
                  <a:srgbClr val="953740"/>
                </a:solidFill>
              </a:rPr>
              <a:t>to determine the type and amount of assistance needed </a:t>
            </a:r>
            <a:r>
              <a:rPr lang="en-US" dirty="0" smtClean="0">
                <a:solidFill>
                  <a:srgbClr val="953740"/>
                </a:solidFill>
              </a:rPr>
              <a:t>for each </a:t>
            </a:r>
            <a:r>
              <a:rPr lang="en-US" dirty="0">
                <a:solidFill>
                  <a:srgbClr val="953740"/>
                </a:solidFill>
              </a:rPr>
              <a:t>individual activity.</a:t>
            </a:r>
            <a:endParaRPr lang="en-US" i="1" dirty="0">
              <a:solidFill>
                <a:srgbClr val="953740"/>
              </a:solidFill>
            </a:endParaRPr>
          </a:p>
        </p:txBody>
      </p:sp>
      <p:sp>
        <p:nvSpPr>
          <p:cNvPr id="4" name="6-Point Star 3" title="icon of a star reading &quot;new&quot;"/>
          <p:cNvSpPr/>
          <p:nvPr/>
        </p:nvSpPr>
        <p:spPr>
          <a:xfrm rot="1397677">
            <a:off x="6544335" y="276885"/>
            <a:ext cx="914400" cy="914400"/>
          </a:xfrm>
          <a:prstGeom prst="star6">
            <a:avLst/>
          </a:prstGeom>
          <a:solidFill>
            <a:srgbClr val="9BBD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New</a:t>
            </a:r>
            <a:endParaRPr lang="en-US" dirty="0"/>
          </a:p>
        </p:txBody>
      </p:sp>
    </p:spTree>
    <p:extLst>
      <p:ext uri="{BB962C8B-B14F-4D97-AF65-F5344CB8AC3E}">
        <p14:creationId xmlns:p14="http://schemas.microsoft.com/office/powerpoint/2010/main" val="35568017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Mobility Coding Tips </a:t>
            </a:r>
            <a:r>
              <a:rPr lang="en-US" i="1" dirty="0" smtClean="0"/>
              <a:t>(cont.)</a:t>
            </a:r>
            <a:endParaRPr lang="en-US" i="1" dirty="0"/>
          </a:p>
        </p:txBody>
      </p:sp>
      <p:sp>
        <p:nvSpPr>
          <p:cNvPr id="3" name="Content Placeholder 2"/>
          <p:cNvSpPr>
            <a:spLocks noGrp="1"/>
          </p:cNvSpPr>
          <p:nvPr>
            <p:ph idx="1"/>
          </p:nvPr>
        </p:nvSpPr>
        <p:spPr>
          <a:xfrm>
            <a:off x="457200" y="1200150"/>
            <a:ext cx="8229600" cy="3394472"/>
          </a:xfrm>
        </p:spPr>
        <p:txBody>
          <a:bodyPr>
            <a:normAutofit fontScale="92500" lnSpcReduction="20000"/>
          </a:bodyPr>
          <a:lstStyle/>
          <a:p>
            <a:pPr marL="0" indent="0">
              <a:buNone/>
            </a:pPr>
            <a:r>
              <a:rPr lang="en-US" b="1" u="sng" dirty="0" smtClean="0"/>
              <a:t>Walking</a:t>
            </a:r>
            <a:r>
              <a:rPr lang="en-US" dirty="0" smtClean="0"/>
              <a:t> - </a:t>
            </a:r>
            <a:r>
              <a:rPr lang="en-US" i="1" dirty="0" smtClean="0">
                <a:solidFill>
                  <a:srgbClr val="953740"/>
                </a:solidFill>
              </a:rPr>
              <a:t>Assessment </a:t>
            </a:r>
            <a:r>
              <a:rPr lang="en-US" i="1" dirty="0">
                <a:solidFill>
                  <a:srgbClr val="953740"/>
                </a:solidFill>
              </a:rPr>
              <a:t>of the walking activities starts with the resident in </a:t>
            </a:r>
            <a:r>
              <a:rPr lang="en-US" i="1" dirty="0" smtClean="0">
                <a:solidFill>
                  <a:srgbClr val="953740"/>
                </a:solidFill>
              </a:rPr>
              <a:t>a standing </a:t>
            </a:r>
            <a:r>
              <a:rPr lang="en-US" i="1" dirty="0">
                <a:solidFill>
                  <a:srgbClr val="953740"/>
                </a:solidFill>
              </a:rPr>
              <a:t>position.</a:t>
            </a:r>
          </a:p>
          <a:p>
            <a:pPr lvl="1">
              <a:buFont typeface="Wingdings" panose="05000000000000000000" pitchFamily="2" charset="2"/>
              <a:buChar char="ü"/>
            </a:pPr>
            <a:r>
              <a:rPr lang="en-US" dirty="0">
                <a:solidFill>
                  <a:srgbClr val="953740"/>
                </a:solidFill>
              </a:rPr>
              <a:t>When coding GG0170K. Walk 150 feet, if the resident’s </a:t>
            </a:r>
            <a:r>
              <a:rPr lang="en-US" dirty="0" smtClean="0">
                <a:solidFill>
                  <a:srgbClr val="953740"/>
                </a:solidFill>
              </a:rPr>
              <a:t>environment does </a:t>
            </a:r>
            <a:r>
              <a:rPr lang="en-US" dirty="0">
                <a:solidFill>
                  <a:srgbClr val="953740"/>
                </a:solidFill>
              </a:rPr>
              <a:t>not accommodate a walk of 150 feet without turns, but </a:t>
            </a:r>
            <a:r>
              <a:rPr lang="en-US" dirty="0" smtClean="0">
                <a:solidFill>
                  <a:srgbClr val="953740"/>
                </a:solidFill>
              </a:rPr>
              <a:t>the resident </a:t>
            </a:r>
            <a:r>
              <a:rPr lang="en-US" dirty="0">
                <a:solidFill>
                  <a:srgbClr val="953740"/>
                </a:solidFill>
              </a:rPr>
              <a:t>demonstrates the ability to walk, with or </a:t>
            </a:r>
            <a:r>
              <a:rPr lang="en-US" dirty="0" smtClean="0">
                <a:solidFill>
                  <a:srgbClr val="953740"/>
                </a:solidFill>
              </a:rPr>
              <a:t>without assistance</a:t>
            </a:r>
            <a:r>
              <a:rPr lang="en-US" dirty="0">
                <a:solidFill>
                  <a:srgbClr val="953740"/>
                </a:solidFill>
              </a:rPr>
              <a:t>, 150 feet with turns without jeopardizing the </a:t>
            </a:r>
            <a:r>
              <a:rPr lang="en-US" dirty="0" smtClean="0">
                <a:solidFill>
                  <a:srgbClr val="953740"/>
                </a:solidFill>
              </a:rPr>
              <a:t>resident’s safety</a:t>
            </a:r>
            <a:r>
              <a:rPr lang="en-US" dirty="0">
                <a:solidFill>
                  <a:srgbClr val="953740"/>
                </a:solidFill>
              </a:rPr>
              <a:t>, code using the 6 - point scale.</a:t>
            </a:r>
          </a:p>
          <a:p>
            <a:pPr lvl="1">
              <a:buFont typeface="Wingdings" panose="05000000000000000000" pitchFamily="2" charset="2"/>
              <a:buChar char="ü"/>
            </a:pPr>
            <a:r>
              <a:rPr lang="en-US" dirty="0" smtClean="0">
                <a:solidFill>
                  <a:srgbClr val="953740"/>
                </a:solidFill>
              </a:rPr>
              <a:t>When </a:t>
            </a:r>
            <a:r>
              <a:rPr lang="en-US" dirty="0">
                <a:solidFill>
                  <a:srgbClr val="953740"/>
                </a:solidFill>
              </a:rPr>
              <a:t>coding GG0170L. Walking 10 feet on uneven surfaces, </a:t>
            </a:r>
            <a:r>
              <a:rPr lang="en-US" dirty="0" smtClean="0">
                <a:solidFill>
                  <a:srgbClr val="953740"/>
                </a:solidFill>
              </a:rPr>
              <a:t>the activity </a:t>
            </a:r>
            <a:r>
              <a:rPr lang="en-US" dirty="0">
                <a:solidFill>
                  <a:srgbClr val="953740"/>
                </a:solidFill>
              </a:rPr>
              <a:t>can be assessed inside or outside. Examples of </a:t>
            </a:r>
            <a:r>
              <a:rPr lang="en-US" dirty="0" smtClean="0">
                <a:solidFill>
                  <a:srgbClr val="953740"/>
                </a:solidFill>
              </a:rPr>
              <a:t>uneven surfaces </a:t>
            </a:r>
            <a:r>
              <a:rPr lang="en-US" dirty="0">
                <a:solidFill>
                  <a:srgbClr val="953740"/>
                </a:solidFill>
              </a:rPr>
              <a:t>include uneven or sloping surfaces, turf, and gravel. </a:t>
            </a:r>
            <a:r>
              <a:rPr lang="en-US" dirty="0" smtClean="0">
                <a:solidFill>
                  <a:srgbClr val="953740"/>
                </a:solidFill>
              </a:rPr>
              <a:t>Use clinical </a:t>
            </a:r>
            <a:r>
              <a:rPr lang="en-US" dirty="0">
                <a:solidFill>
                  <a:srgbClr val="953740"/>
                </a:solidFill>
              </a:rPr>
              <a:t>judgment to determine whether a surface is uneven.</a:t>
            </a:r>
            <a:endParaRPr lang="en-US" i="1" dirty="0">
              <a:solidFill>
                <a:srgbClr val="953740"/>
              </a:solidFill>
            </a:endParaRPr>
          </a:p>
        </p:txBody>
      </p:sp>
      <p:sp>
        <p:nvSpPr>
          <p:cNvPr id="4" name="6-Point Star 3" title="icon of a star reading &quot;new&quot;"/>
          <p:cNvSpPr/>
          <p:nvPr/>
        </p:nvSpPr>
        <p:spPr>
          <a:xfrm rot="1397677">
            <a:off x="6544335" y="276885"/>
            <a:ext cx="914400" cy="914400"/>
          </a:xfrm>
          <a:prstGeom prst="star6">
            <a:avLst/>
          </a:prstGeom>
          <a:solidFill>
            <a:srgbClr val="9BBD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New</a:t>
            </a:r>
            <a:endParaRPr lang="en-US" dirty="0"/>
          </a:p>
        </p:txBody>
      </p:sp>
    </p:spTree>
    <p:extLst>
      <p:ext uri="{BB962C8B-B14F-4D97-AF65-F5344CB8AC3E}">
        <p14:creationId xmlns:p14="http://schemas.microsoft.com/office/powerpoint/2010/main" val="33757176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Mobility Coding Tips </a:t>
            </a:r>
            <a:r>
              <a:rPr lang="en-US" i="1" dirty="0" smtClean="0"/>
              <a:t>(cont.)</a:t>
            </a:r>
            <a:endParaRPr lang="en-US" i="1" dirty="0"/>
          </a:p>
        </p:txBody>
      </p:sp>
      <p:sp>
        <p:nvSpPr>
          <p:cNvPr id="3" name="Content Placeholder 2"/>
          <p:cNvSpPr>
            <a:spLocks noGrp="1"/>
          </p:cNvSpPr>
          <p:nvPr>
            <p:ph idx="1"/>
          </p:nvPr>
        </p:nvSpPr>
        <p:spPr>
          <a:xfrm>
            <a:off x="457200" y="1200150"/>
            <a:ext cx="8229600" cy="3394472"/>
          </a:xfrm>
        </p:spPr>
        <p:txBody>
          <a:bodyPr>
            <a:normAutofit fontScale="92500" lnSpcReduction="20000"/>
          </a:bodyPr>
          <a:lstStyle/>
          <a:p>
            <a:pPr marL="0" indent="0">
              <a:buNone/>
            </a:pPr>
            <a:r>
              <a:rPr lang="en-US" b="1" u="sng" dirty="0"/>
              <a:t>1 Step (curb), 4 Steps, 12 </a:t>
            </a:r>
            <a:r>
              <a:rPr lang="en-US" b="1" u="sng" dirty="0" smtClean="0"/>
              <a:t>steps - </a:t>
            </a:r>
            <a:endParaRPr lang="en-US" b="1" u="sng" dirty="0"/>
          </a:p>
          <a:p>
            <a:pPr lvl="1">
              <a:buFont typeface="Wingdings" panose="05000000000000000000" pitchFamily="2" charset="2"/>
              <a:buChar char="ü"/>
            </a:pPr>
            <a:r>
              <a:rPr lang="en-US" dirty="0" smtClean="0">
                <a:solidFill>
                  <a:srgbClr val="953740"/>
                </a:solidFill>
              </a:rPr>
              <a:t>Completing </a:t>
            </a:r>
            <a:r>
              <a:rPr lang="en-US" dirty="0">
                <a:solidFill>
                  <a:srgbClr val="953740"/>
                </a:solidFill>
              </a:rPr>
              <a:t>the stair activities indicates that a resident goes </a:t>
            </a:r>
            <a:r>
              <a:rPr lang="en-US" dirty="0" smtClean="0">
                <a:solidFill>
                  <a:srgbClr val="953740"/>
                </a:solidFill>
              </a:rPr>
              <a:t>up and </a:t>
            </a:r>
            <a:r>
              <a:rPr lang="en-US" dirty="0">
                <a:solidFill>
                  <a:srgbClr val="953740"/>
                </a:solidFill>
              </a:rPr>
              <a:t>down the stairs, by any safe means, with or without </a:t>
            </a:r>
            <a:r>
              <a:rPr lang="en-US" dirty="0" smtClean="0">
                <a:solidFill>
                  <a:srgbClr val="953740"/>
                </a:solidFill>
              </a:rPr>
              <a:t>any assistive </a:t>
            </a:r>
            <a:r>
              <a:rPr lang="en-US" dirty="0">
                <a:solidFill>
                  <a:srgbClr val="953740"/>
                </a:solidFill>
              </a:rPr>
              <a:t>devices (for example, railing or stair lift) and with </a:t>
            </a:r>
            <a:r>
              <a:rPr lang="en-US" dirty="0" smtClean="0">
                <a:solidFill>
                  <a:srgbClr val="953740"/>
                </a:solidFill>
              </a:rPr>
              <a:t>or without </a:t>
            </a:r>
            <a:r>
              <a:rPr lang="en-US" dirty="0">
                <a:solidFill>
                  <a:srgbClr val="953740"/>
                </a:solidFill>
              </a:rPr>
              <a:t>some level of assistance. Getting to and from the </a:t>
            </a:r>
            <a:r>
              <a:rPr lang="en-US" dirty="0" smtClean="0">
                <a:solidFill>
                  <a:srgbClr val="953740"/>
                </a:solidFill>
              </a:rPr>
              <a:t>stairs is </a:t>
            </a:r>
            <a:r>
              <a:rPr lang="en-US" dirty="0">
                <a:solidFill>
                  <a:srgbClr val="953740"/>
                </a:solidFill>
              </a:rPr>
              <a:t>not included when coding the curb or step activities.</a:t>
            </a:r>
          </a:p>
          <a:p>
            <a:pPr lvl="1">
              <a:buFont typeface="Wingdings" panose="05000000000000000000" pitchFamily="2" charset="2"/>
              <a:buChar char="ü"/>
            </a:pPr>
            <a:r>
              <a:rPr lang="en-US" dirty="0" smtClean="0">
                <a:solidFill>
                  <a:srgbClr val="953740"/>
                </a:solidFill>
              </a:rPr>
              <a:t>Ascending </a:t>
            </a:r>
            <a:r>
              <a:rPr lang="en-US" dirty="0">
                <a:solidFill>
                  <a:srgbClr val="953740"/>
                </a:solidFill>
              </a:rPr>
              <a:t>and descending stairs does not have to </a:t>
            </a:r>
            <a:r>
              <a:rPr lang="en-US" dirty="0" smtClean="0">
                <a:solidFill>
                  <a:srgbClr val="953740"/>
                </a:solidFill>
              </a:rPr>
              <a:t>occur sequentially </a:t>
            </a:r>
            <a:r>
              <a:rPr lang="en-US" dirty="0">
                <a:solidFill>
                  <a:srgbClr val="953740"/>
                </a:solidFill>
              </a:rPr>
              <a:t>or during one session. If the assessment of going </a:t>
            </a:r>
            <a:r>
              <a:rPr lang="en-US" dirty="0" smtClean="0">
                <a:solidFill>
                  <a:srgbClr val="953740"/>
                </a:solidFill>
              </a:rPr>
              <a:t>up the </a:t>
            </a:r>
            <a:r>
              <a:rPr lang="en-US" dirty="0">
                <a:solidFill>
                  <a:srgbClr val="953740"/>
                </a:solidFill>
              </a:rPr>
              <a:t>stairs and then down the stairs occurs sequentially, </a:t>
            </a:r>
            <a:r>
              <a:rPr lang="en-US" dirty="0" smtClean="0">
                <a:solidFill>
                  <a:srgbClr val="953740"/>
                </a:solidFill>
              </a:rPr>
              <a:t>the resident </a:t>
            </a:r>
            <a:r>
              <a:rPr lang="en-US" dirty="0">
                <a:solidFill>
                  <a:srgbClr val="953740"/>
                </a:solidFill>
              </a:rPr>
              <a:t>may take a standing or seated rest break </a:t>
            </a:r>
            <a:r>
              <a:rPr lang="en-US" dirty="0" smtClean="0">
                <a:solidFill>
                  <a:srgbClr val="953740"/>
                </a:solidFill>
              </a:rPr>
              <a:t>between ascending </a:t>
            </a:r>
            <a:r>
              <a:rPr lang="en-US" dirty="0">
                <a:solidFill>
                  <a:srgbClr val="953740"/>
                </a:solidFill>
              </a:rPr>
              <a:t>and descending the 4 steps or 12 steps.</a:t>
            </a:r>
            <a:endParaRPr lang="en-US" i="1" dirty="0">
              <a:solidFill>
                <a:srgbClr val="953740"/>
              </a:solidFill>
            </a:endParaRPr>
          </a:p>
        </p:txBody>
      </p:sp>
      <p:sp>
        <p:nvSpPr>
          <p:cNvPr id="4" name="6-Point Star 3" title="icon of a star reading &quot;new&quot;"/>
          <p:cNvSpPr/>
          <p:nvPr/>
        </p:nvSpPr>
        <p:spPr>
          <a:xfrm rot="1397677">
            <a:off x="6544335" y="276885"/>
            <a:ext cx="914400" cy="914400"/>
          </a:xfrm>
          <a:prstGeom prst="star6">
            <a:avLst/>
          </a:prstGeom>
          <a:solidFill>
            <a:srgbClr val="9BBD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New</a:t>
            </a:r>
            <a:endParaRPr lang="en-US" dirty="0"/>
          </a:p>
        </p:txBody>
      </p:sp>
    </p:spTree>
    <p:extLst>
      <p:ext uri="{BB962C8B-B14F-4D97-AF65-F5344CB8AC3E}">
        <p14:creationId xmlns:p14="http://schemas.microsoft.com/office/powerpoint/2010/main" val="42677751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Mobility Coding Tips </a:t>
            </a:r>
            <a:r>
              <a:rPr lang="en-US" i="1" dirty="0" smtClean="0"/>
              <a:t>(cont.)</a:t>
            </a:r>
            <a:endParaRPr lang="en-US" i="1" dirty="0"/>
          </a:p>
        </p:txBody>
      </p:sp>
      <p:sp>
        <p:nvSpPr>
          <p:cNvPr id="3" name="Content Placeholder 2"/>
          <p:cNvSpPr>
            <a:spLocks noGrp="1"/>
          </p:cNvSpPr>
          <p:nvPr>
            <p:ph idx="1"/>
          </p:nvPr>
        </p:nvSpPr>
        <p:spPr>
          <a:xfrm>
            <a:off x="457200" y="1200150"/>
            <a:ext cx="8229600" cy="3394472"/>
          </a:xfrm>
        </p:spPr>
        <p:txBody>
          <a:bodyPr>
            <a:normAutofit fontScale="92500" lnSpcReduction="20000"/>
          </a:bodyPr>
          <a:lstStyle/>
          <a:p>
            <a:pPr marL="0" indent="0">
              <a:buNone/>
            </a:pPr>
            <a:r>
              <a:rPr lang="en-US" b="1" u="sng" dirty="0"/>
              <a:t>1 Step (curb), 4 Steps, 12 </a:t>
            </a:r>
            <a:r>
              <a:rPr lang="en-US" b="1" u="sng" dirty="0" smtClean="0"/>
              <a:t>steps - </a:t>
            </a:r>
            <a:endParaRPr lang="en-US" b="1" u="sng" dirty="0"/>
          </a:p>
          <a:p>
            <a:pPr lvl="1">
              <a:buFont typeface="Wingdings" panose="05000000000000000000" pitchFamily="2" charset="2"/>
              <a:buChar char="ü"/>
            </a:pPr>
            <a:r>
              <a:rPr lang="en-US" dirty="0" smtClean="0">
                <a:solidFill>
                  <a:srgbClr val="953740"/>
                </a:solidFill>
              </a:rPr>
              <a:t>A </a:t>
            </a:r>
            <a:r>
              <a:rPr lang="en-US" dirty="0">
                <a:solidFill>
                  <a:srgbClr val="953740"/>
                </a:solidFill>
              </a:rPr>
              <a:t>resident who uses a wheelchair may be assessed going up </a:t>
            </a:r>
            <a:r>
              <a:rPr lang="en-US" dirty="0" smtClean="0">
                <a:solidFill>
                  <a:srgbClr val="953740"/>
                </a:solidFill>
              </a:rPr>
              <a:t>and down </a:t>
            </a:r>
            <a:r>
              <a:rPr lang="en-US" dirty="0">
                <a:solidFill>
                  <a:srgbClr val="953740"/>
                </a:solidFill>
              </a:rPr>
              <a:t>stairs (including one step/curb) in a wheelchair. </a:t>
            </a:r>
            <a:r>
              <a:rPr lang="en-US" dirty="0" smtClean="0">
                <a:solidFill>
                  <a:srgbClr val="953740"/>
                </a:solidFill>
              </a:rPr>
              <a:t> Code based </a:t>
            </a:r>
            <a:r>
              <a:rPr lang="en-US" dirty="0">
                <a:solidFill>
                  <a:srgbClr val="953740"/>
                </a:solidFill>
              </a:rPr>
              <a:t>on the type and amount of assistance required from </a:t>
            </a:r>
            <a:r>
              <a:rPr lang="en-US" dirty="0" smtClean="0">
                <a:solidFill>
                  <a:srgbClr val="953740"/>
                </a:solidFill>
              </a:rPr>
              <a:t>the helper</a:t>
            </a:r>
            <a:r>
              <a:rPr lang="en-US" dirty="0">
                <a:solidFill>
                  <a:srgbClr val="953740"/>
                </a:solidFill>
              </a:rPr>
              <a:t>.</a:t>
            </a:r>
          </a:p>
          <a:p>
            <a:pPr lvl="1">
              <a:buFont typeface="Wingdings" panose="05000000000000000000" pitchFamily="2" charset="2"/>
              <a:buChar char="ü"/>
            </a:pPr>
            <a:r>
              <a:rPr lang="en-US" dirty="0" smtClean="0">
                <a:solidFill>
                  <a:srgbClr val="953740"/>
                </a:solidFill>
              </a:rPr>
              <a:t>If</a:t>
            </a:r>
            <a:r>
              <a:rPr lang="en-US" dirty="0">
                <a:solidFill>
                  <a:srgbClr val="953740"/>
                </a:solidFill>
              </a:rPr>
              <a:t>, at the time of the assessment, a resident is unable to </a:t>
            </a:r>
            <a:r>
              <a:rPr lang="en-US" dirty="0" smtClean="0">
                <a:solidFill>
                  <a:srgbClr val="953740"/>
                </a:solidFill>
              </a:rPr>
              <a:t>complete the </a:t>
            </a:r>
            <a:r>
              <a:rPr lang="en-US" dirty="0">
                <a:solidFill>
                  <a:srgbClr val="953740"/>
                </a:solidFill>
              </a:rPr>
              <a:t>activity because of a physician - prescribed restriction (</a:t>
            </a:r>
            <a:r>
              <a:rPr lang="en-US" dirty="0" smtClean="0">
                <a:solidFill>
                  <a:srgbClr val="953740"/>
                </a:solidFill>
              </a:rPr>
              <a:t>for instance</a:t>
            </a:r>
            <a:r>
              <a:rPr lang="en-US" dirty="0">
                <a:solidFill>
                  <a:srgbClr val="953740"/>
                </a:solidFill>
              </a:rPr>
              <a:t>, no stair climbing for 2 weeks) but could perform </a:t>
            </a:r>
            <a:r>
              <a:rPr lang="en-US" dirty="0" smtClean="0">
                <a:solidFill>
                  <a:srgbClr val="953740"/>
                </a:solidFill>
              </a:rPr>
              <a:t>this activity </a:t>
            </a:r>
            <a:r>
              <a:rPr lang="en-US" dirty="0">
                <a:solidFill>
                  <a:srgbClr val="953740"/>
                </a:solidFill>
              </a:rPr>
              <a:t>prior to the current illness, exacerbation, or injury, </a:t>
            </a:r>
            <a:r>
              <a:rPr lang="en-US" dirty="0" smtClean="0">
                <a:solidFill>
                  <a:srgbClr val="953740"/>
                </a:solidFill>
              </a:rPr>
              <a:t>code </a:t>
            </a:r>
            <a:r>
              <a:rPr lang="en-US" b="1" dirty="0" smtClean="0">
                <a:solidFill>
                  <a:srgbClr val="953740"/>
                </a:solidFill>
              </a:rPr>
              <a:t>88</a:t>
            </a:r>
            <a:r>
              <a:rPr lang="en-US" b="1" dirty="0">
                <a:solidFill>
                  <a:srgbClr val="953740"/>
                </a:solidFill>
              </a:rPr>
              <a:t>, Not attempted due to medical condition or safety concern.</a:t>
            </a:r>
            <a:endParaRPr lang="en-US" b="1" i="1" dirty="0">
              <a:solidFill>
                <a:srgbClr val="953740"/>
              </a:solidFill>
            </a:endParaRPr>
          </a:p>
        </p:txBody>
      </p:sp>
      <p:sp>
        <p:nvSpPr>
          <p:cNvPr id="4" name="6-Point Star 3" title="icon of a star reading &quot;new&quot;"/>
          <p:cNvSpPr/>
          <p:nvPr/>
        </p:nvSpPr>
        <p:spPr>
          <a:xfrm rot="1397677">
            <a:off x="6544335" y="276885"/>
            <a:ext cx="914400" cy="914400"/>
          </a:xfrm>
          <a:prstGeom prst="star6">
            <a:avLst/>
          </a:prstGeom>
          <a:solidFill>
            <a:srgbClr val="9BBD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New</a:t>
            </a:r>
            <a:endParaRPr lang="en-US" dirty="0"/>
          </a:p>
        </p:txBody>
      </p:sp>
    </p:spTree>
    <p:extLst>
      <p:ext uri="{BB962C8B-B14F-4D97-AF65-F5344CB8AC3E}">
        <p14:creationId xmlns:p14="http://schemas.microsoft.com/office/powerpoint/2010/main" val="15169220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Mobility Coding Tips </a:t>
            </a:r>
            <a:r>
              <a:rPr lang="en-US" i="1" dirty="0" smtClean="0"/>
              <a:t>(cont.)</a:t>
            </a:r>
            <a:endParaRPr lang="en-US" i="1" dirty="0"/>
          </a:p>
        </p:txBody>
      </p:sp>
      <p:sp>
        <p:nvSpPr>
          <p:cNvPr id="3" name="Content Placeholder 2"/>
          <p:cNvSpPr>
            <a:spLocks noGrp="1"/>
          </p:cNvSpPr>
          <p:nvPr>
            <p:ph idx="1"/>
          </p:nvPr>
        </p:nvSpPr>
        <p:spPr>
          <a:xfrm>
            <a:off x="457200" y="1200150"/>
            <a:ext cx="8229600" cy="3394472"/>
          </a:xfrm>
        </p:spPr>
        <p:txBody>
          <a:bodyPr>
            <a:normAutofit fontScale="77500" lnSpcReduction="20000"/>
          </a:bodyPr>
          <a:lstStyle/>
          <a:p>
            <a:pPr marL="0" indent="0">
              <a:buNone/>
            </a:pPr>
            <a:r>
              <a:rPr lang="en-US" b="1" u="sng" dirty="0"/>
              <a:t>Picking up </a:t>
            </a:r>
            <a:r>
              <a:rPr lang="en-US" b="1" u="sng" dirty="0" smtClean="0"/>
              <a:t>object </a:t>
            </a:r>
            <a:r>
              <a:rPr lang="en-US" dirty="0" smtClean="0"/>
              <a:t>- </a:t>
            </a:r>
            <a:r>
              <a:rPr lang="en-US" i="1" dirty="0" smtClean="0">
                <a:solidFill>
                  <a:srgbClr val="953740"/>
                </a:solidFill>
              </a:rPr>
              <a:t>The </a:t>
            </a:r>
            <a:r>
              <a:rPr lang="en-US" i="1" dirty="0">
                <a:solidFill>
                  <a:srgbClr val="953740"/>
                </a:solidFill>
              </a:rPr>
              <a:t>activity includes the resident bending or stooping </a:t>
            </a:r>
            <a:r>
              <a:rPr lang="en-US" i="1" dirty="0" smtClean="0">
                <a:solidFill>
                  <a:srgbClr val="953740"/>
                </a:solidFill>
              </a:rPr>
              <a:t>from a </a:t>
            </a:r>
            <a:r>
              <a:rPr lang="en-US" i="1" dirty="0">
                <a:solidFill>
                  <a:srgbClr val="953740"/>
                </a:solidFill>
              </a:rPr>
              <a:t>standing position to pick up a small object, such as a spoon, from the floor.</a:t>
            </a:r>
          </a:p>
          <a:p>
            <a:pPr lvl="1">
              <a:buFont typeface="Wingdings" panose="05000000000000000000" pitchFamily="2" charset="2"/>
              <a:buChar char="ü"/>
            </a:pPr>
            <a:r>
              <a:rPr lang="en-US" dirty="0" smtClean="0">
                <a:solidFill>
                  <a:srgbClr val="953740"/>
                </a:solidFill>
              </a:rPr>
              <a:t>Picking </a:t>
            </a:r>
            <a:r>
              <a:rPr lang="en-US" dirty="0">
                <a:solidFill>
                  <a:srgbClr val="953740"/>
                </a:solidFill>
              </a:rPr>
              <a:t>up the object must be assessed while the resident is in a </a:t>
            </a:r>
            <a:r>
              <a:rPr lang="en-US" dirty="0" smtClean="0">
                <a:solidFill>
                  <a:srgbClr val="953740"/>
                </a:solidFill>
              </a:rPr>
              <a:t>standing position</a:t>
            </a:r>
            <a:r>
              <a:rPr lang="en-US" dirty="0">
                <a:solidFill>
                  <a:srgbClr val="953740"/>
                </a:solidFill>
              </a:rPr>
              <a:t>. If the resident is not able to stand, the activity did not occur, </a:t>
            </a:r>
            <a:r>
              <a:rPr lang="en-US" dirty="0" smtClean="0">
                <a:solidFill>
                  <a:srgbClr val="953740"/>
                </a:solidFill>
              </a:rPr>
              <a:t>and the </a:t>
            </a:r>
            <a:r>
              <a:rPr lang="en-US" dirty="0">
                <a:solidFill>
                  <a:srgbClr val="953740"/>
                </a:solidFill>
              </a:rPr>
              <a:t>appropriate “activity not attempted” code would be used</a:t>
            </a:r>
          </a:p>
          <a:p>
            <a:pPr lvl="1">
              <a:buFont typeface="Wingdings" panose="05000000000000000000" pitchFamily="2" charset="2"/>
              <a:buChar char="ü"/>
            </a:pPr>
            <a:r>
              <a:rPr lang="en-US" dirty="0" smtClean="0">
                <a:solidFill>
                  <a:srgbClr val="953740"/>
                </a:solidFill>
              </a:rPr>
              <a:t>If </a:t>
            </a:r>
            <a:r>
              <a:rPr lang="en-US" dirty="0">
                <a:solidFill>
                  <a:srgbClr val="953740"/>
                </a:solidFill>
              </a:rPr>
              <a:t>a standing resident is unable to pick up a small object from the floor</a:t>
            </a:r>
            <a:r>
              <a:rPr lang="en-US" dirty="0" smtClean="0">
                <a:solidFill>
                  <a:srgbClr val="953740"/>
                </a:solidFill>
              </a:rPr>
              <a:t>, therefore </a:t>
            </a:r>
            <a:r>
              <a:rPr lang="en-US" dirty="0">
                <a:solidFill>
                  <a:srgbClr val="953740"/>
                </a:solidFill>
              </a:rPr>
              <a:t>requiring a helper to assist in picking up the object, code as 01</a:t>
            </a:r>
            <a:r>
              <a:rPr lang="en-US" dirty="0" smtClean="0">
                <a:solidFill>
                  <a:srgbClr val="953740"/>
                </a:solidFill>
              </a:rPr>
              <a:t>, 02</a:t>
            </a:r>
            <a:r>
              <a:rPr lang="en-US" dirty="0">
                <a:solidFill>
                  <a:srgbClr val="953740"/>
                </a:solidFill>
              </a:rPr>
              <a:t>, or 03, depending on whether the helper is providing all the effort</a:t>
            </a:r>
            <a:r>
              <a:rPr lang="en-US" dirty="0" smtClean="0">
                <a:solidFill>
                  <a:srgbClr val="953740"/>
                </a:solidFill>
              </a:rPr>
              <a:t>, more </a:t>
            </a:r>
            <a:r>
              <a:rPr lang="en-US" dirty="0">
                <a:solidFill>
                  <a:srgbClr val="953740"/>
                </a:solidFill>
              </a:rPr>
              <a:t>than half of the effort, or less than half of the effort, respectively.</a:t>
            </a:r>
          </a:p>
          <a:p>
            <a:pPr lvl="1">
              <a:buFont typeface="Wingdings" panose="05000000000000000000" pitchFamily="2" charset="2"/>
              <a:buChar char="ü"/>
            </a:pPr>
            <a:r>
              <a:rPr lang="en-US" dirty="0" smtClean="0">
                <a:solidFill>
                  <a:srgbClr val="953740"/>
                </a:solidFill>
              </a:rPr>
              <a:t>Assistive </a:t>
            </a:r>
            <a:r>
              <a:rPr lang="en-US" dirty="0">
                <a:solidFill>
                  <a:srgbClr val="953740"/>
                </a:solidFill>
              </a:rPr>
              <a:t>devices and adaptive equipment may be used, for example, </a:t>
            </a:r>
            <a:r>
              <a:rPr lang="en-US" dirty="0" smtClean="0">
                <a:solidFill>
                  <a:srgbClr val="953740"/>
                </a:solidFill>
              </a:rPr>
              <a:t>a cane </a:t>
            </a:r>
            <a:r>
              <a:rPr lang="en-US" dirty="0">
                <a:solidFill>
                  <a:srgbClr val="953740"/>
                </a:solidFill>
              </a:rPr>
              <a:t>to support standing balance and/or a </a:t>
            </a:r>
            <a:r>
              <a:rPr lang="en-US" dirty="0" err="1">
                <a:solidFill>
                  <a:srgbClr val="953740"/>
                </a:solidFill>
              </a:rPr>
              <a:t>reacher</a:t>
            </a:r>
            <a:r>
              <a:rPr lang="en-US" dirty="0">
                <a:solidFill>
                  <a:srgbClr val="953740"/>
                </a:solidFill>
              </a:rPr>
              <a:t> to pick up the object.</a:t>
            </a:r>
            <a:endParaRPr lang="en-US" b="1" i="1" dirty="0">
              <a:solidFill>
                <a:srgbClr val="953740"/>
              </a:solidFill>
            </a:endParaRPr>
          </a:p>
        </p:txBody>
      </p:sp>
      <p:sp>
        <p:nvSpPr>
          <p:cNvPr id="4" name="6-Point Star 3" title="icon of a star reading &quot;new&quot;"/>
          <p:cNvSpPr/>
          <p:nvPr/>
        </p:nvSpPr>
        <p:spPr>
          <a:xfrm rot="1397677">
            <a:off x="6544335" y="276885"/>
            <a:ext cx="914400" cy="914400"/>
          </a:xfrm>
          <a:prstGeom prst="star6">
            <a:avLst/>
          </a:prstGeom>
          <a:solidFill>
            <a:srgbClr val="9BBD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New</a:t>
            </a:r>
            <a:endParaRPr lang="en-US" dirty="0"/>
          </a:p>
        </p:txBody>
      </p:sp>
    </p:spTree>
    <p:extLst>
      <p:ext uri="{BB962C8B-B14F-4D97-AF65-F5344CB8AC3E}">
        <p14:creationId xmlns:p14="http://schemas.microsoft.com/office/powerpoint/2010/main" val="4862903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Mobility Coding Tips </a:t>
            </a:r>
            <a:r>
              <a:rPr lang="en-US" i="1" dirty="0" smtClean="0"/>
              <a:t>(cont.)</a:t>
            </a:r>
            <a:endParaRPr lang="en-US" i="1" dirty="0"/>
          </a:p>
        </p:txBody>
      </p:sp>
      <p:sp>
        <p:nvSpPr>
          <p:cNvPr id="3" name="Content Placeholder 2"/>
          <p:cNvSpPr>
            <a:spLocks noGrp="1"/>
          </p:cNvSpPr>
          <p:nvPr>
            <p:ph idx="1"/>
          </p:nvPr>
        </p:nvSpPr>
        <p:spPr>
          <a:xfrm>
            <a:off x="457200" y="1200150"/>
            <a:ext cx="8229600" cy="3394472"/>
          </a:xfrm>
        </p:spPr>
        <p:txBody>
          <a:bodyPr>
            <a:normAutofit/>
          </a:bodyPr>
          <a:lstStyle/>
          <a:p>
            <a:pPr marL="0" indent="0">
              <a:buNone/>
            </a:pPr>
            <a:r>
              <a:rPr lang="en-US" b="1" u="sng" dirty="0"/>
              <a:t>Wheelchair </a:t>
            </a:r>
            <a:r>
              <a:rPr lang="en-US" b="1" u="sng" dirty="0" smtClean="0"/>
              <a:t>Items </a:t>
            </a:r>
            <a:r>
              <a:rPr lang="en-US" dirty="0" smtClean="0"/>
              <a:t>- </a:t>
            </a:r>
            <a:r>
              <a:rPr lang="en-US" i="1" dirty="0" smtClean="0">
                <a:solidFill>
                  <a:srgbClr val="953740"/>
                </a:solidFill>
              </a:rPr>
              <a:t>If </a:t>
            </a:r>
            <a:r>
              <a:rPr lang="en-US" i="1" dirty="0">
                <a:solidFill>
                  <a:srgbClr val="953740"/>
                </a:solidFill>
              </a:rPr>
              <a:t>the resident used a wheelchair for </a:t>
            </a:r>
            <a:r>
              <a:rPr lang="en-US" i="1" dirty="0" smtClean="0">
                <a:solidFill>
                  <a:srgbClr val="953740"/>
                </a:solidFill>
              </a:rPr>
              <a:t>self-mobilization prior </a:t>
            </a:r>
            <a:r>
              <a:rPr lang="en-US" i="1" dirty="0">
                <a:solidFill>
                  <a:srgbClr val="953740"/>
                </a:solidFill>
              </a:rPr>
              <a:t>to admission to the facility, </a:t>
            </a:r>
            <a:r>
              <a:rPr lang="en-US" dirty="0">
                <a:solidFill>
                  <a:srgbClr val="953740"/>
                </a:solidFill>
              </a:rPr>
              <a:t>indicate </a:t>
            </a:r>
            <a:r>
              <a:rPr lang="en-US" b="1" dirty="0">
                <a:solidFill>
                  <a:srgbClr val="953740"/>
                </a:solidFill>
              </a:rPr>
              <a:t>1, Yes, </a:t>
            </a:r>
            <a:r>
              <a:rPr lang="en-US" dirty="0">
                <a:solidFill>
                  <a:srgbClr val="953740"/>
                </a:solidFill>
              </a:rPr>
              <a:t>to </a:t>
            </a:r>
            <a:r>
              <a:rPr lang="en-US" dirty="0" smtClean="0">
                <a:solidFill>
                  <a:srgbClr val="953740"/>
                </a:solidFill>
              </a:rPr>
              <a:t>the gateway </a:t>
            </a:r>
            <a:r>
              <a:rPr lang="en-US" dirty="0">
                <a:solidFill>
                  <a:srgbClr val="953740"/>
                </a:solidFill>
              </a:rPr>
              <a:t>wheelchair items on the initial </a:t>
            </a:r>
            <a:r>
              <a:rPr lang="en-US" dirty="0" smtClean="0">
                <a:solidFill>
                  <a:srgbClr val="953740"/>
                </a:solidFill>
              </a:rPr>
              <a:t>assessment</a:t>
            </a:r>
            <a:endParaRPr lang="en-US" dirty="0">
              <a:solidFill>
                <a:srgbClr val="953740"/>
              </a:solidFill>
            </a:endParaRPr>
          </a:p>
          <a:p>
            <a:pPr lvl="1">
              <a:buFont typeface="Wingdings" panose="05000000000000000000" pitchFamily="2" charset="2"/>
              <a:buChar char="ü"/>
            </a:pPr>
            <a:r>
              <a:rPr lang="en-US" dirty="0" smtClean="0">
                <a:solidFill>
                  <a:srgbClr val="953740"/>
                </a:solidFill>
              </a:rPr>
              <a:t>The </a:t>
            </a:r>
            <a:r>
              <a:rPr lang="en-US" dirty="0">
                <a:solidFill>
                  <a:srgbClr val="953740"/>
                </a:solidFill>
              </a:rPr>
              <a:t>Admission assessment may indicate that the resident </a:t>
            </a:r>
            <a:r>
              <a:rPr lang="en-US" dirty="0" smtClean="0">
                <a:solidFill>
                  <a:srgbClr val="953740"/>
                </a:solidFill>
              </a:rPr>
              <a:t>does not use </a:t>
            </a:r>
            <a:r>
              <a:rPr lang="en-US" dirty="0">
                <a:solidFill>
                  <a:srgbClr val="953740"/>
                </a:solidFill>
              </a:rPr>
              <a:t>a wheelchair, but the subsequent assessment indicates that </a:t>
            </a:r>
            <a:r>
              <a:rPr lang="en-US" dirty="0" smtClean="0">
                <a:solidFill>
                  <a:srgbClr val="953740"/>
                </a:solidFill>
              </a:rPr>
              <a:t>the resident </a:t>
            </a:r>
            <a:r>
              <a:rPr lang="en-US" dirty="0">
                <a:solidFill>
                  <a:srgbClr val="953740"/>
                </a:solidFill>
              </a:rPr>
              <a:t>uses a wheelchair.</a:t>
            </a:r>
            <a:endParaRPr lang="en-US" b="1" i="1" dirty="0">
              <a:solidFill>
                <a:srgbClr val="953740"/>
              </a:solidFill>
            </a:endParaRPr>
          </a:p>
        </p:txBody>
      </p:sp>
      <p:sp>
        <p:nvSpPr>
          <p:cNvPr id="4" name="6-Point Star 3" title="icon of a star reading &quot;new&quot;"/>
          <p:cNvSpPr/>
          <p:nvPr/>
        </p:nvSpPr>
        <p:spPr>
          <a:xfrm rot="1397677">
            <a:off x="6544335" y="276885"/>
            <a:ext cx="914400" cy="914400"/>
          </a:xfrm>
          <a:prstGeom prst="star6">
            <a:avLst/>
          </a:prstGeom>
          <a:solidFill>
            <a:srgbClr val="9BBD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New</a:t>
            </a:r>
            <a:endParaRPr lang="en-US" dirty="0"/>
          </a:p>
        </p:txBody>
      </p:sp>
    </p:spTree>
    <p:extLst>
      <p:ext uri="{BB962C8B-B14F-4D97-AF65-F5344CB8AC3E}">
        <p14:creationId xmlns:p14="http://schemas.microsoft.com/office/powerpoint/2010/main" val="113332118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H - Bladder and Bowel</a:t>
            </a:r>
            <a:endParaRPr lang="en-US" dirty="0"/>
          </a:p>
        </p:txBody>
      </p:sp>
      <p:pic>
        <p:nvPicPr>
          <p:cNvPr id="4" name="Picture 3" title="image of a roll of toilet paper on a blue backgroun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8350" y="1047750"/>
            <a:ext cx="5067300" cy="3378200"/>
          </a:xfrm>
          <a:prstGeom prst="rect">
            <a:avLst/>
          </a:prstGeom>
        </p:spPr>
      </p:pic>
    </p:spTree>
    <p:extLst>
      <p:ext uri="{BB962C8B-B14F-4D97-AF65-F5344CB8AC3E}">
        <p14:creationId xmlns:p14="http://schemas.microsoft.com/office/powerpoint/2010/main" val="37234753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Global Changes to the MDS 3.0 RAI Manual</a:t>
            </a:r>
            <a:endParaRPr lang="en-US" dirty="0"/>
          </a:p>
        </p:txBody>
      </p:sp>
      <p:grpSp>
        <p:nvGrpSpPr>
          <p:cNvPr id="62" name="object 2" title="decorative graph with icons"/>
          <p:cNvGrpSpPr/>
          <p:nvPr/>
        </p:nvGrpSpPr>
        <p:grpSpPr>
          <a:xfrm>
            <a:off x="217873" y="1072763"/>
            <a:ext cx="8486280" cy="3202307"/>
            <a:chOff x="504190" y="1752853"/>
            <a:chExt cx="11303254" cy="4265295"/>
          </a:xfrm>
        </p:grpSpPr>
        <p:sp>
          <p:nvSpPr>
            <p:cNvPr id="64" name="object 4"/>
            <p:cNvSpPr/>
            <p:nvPr/>
          </p:nvSpPr>
          <p:spPr>
            <a:xfrm>
              <a:off x="504190" y="1752853"/>
              <a:ext cx="899160" cy="4265295"/>
            </a:xfrm>
            <a:custGeom>
              <a:avLst/>
              <a:gdLst/>
              <a:ahLst/>
              <a:cxnLst/>
              <a:rect l="l" t="t" r="r" b="b"/>
              <a:pathLst>
                <a:path w="899160" h="4265295">
                  <a:moveTo>
                    <a:pt x="15240" y="0"/>
                  </a:moveTo>
                  <a:lnTo>
                    <a:pt x="49215" y="34510"/>
                  </a:lnTo>
                  <a:lnTo>
                    <a:pt x="82524" y="69426"/>
                  </a:lnTo>
                  <a:lnTo>
                    <a:pt x="115167" y="104740"/>
                  </a:lnTo>
                  <a:lnTo>
                    <a:pt x="147144" y="140444"/>
                  </a:lnTo>
                  <a:lnTo>
                    <a:pt x="178455" y="176529"/>
                  </a:lnTo>
                  <a:lnTo>
                    <a:pt x="209099" y="212988"/>
                  </a:lnTo>
                  <a:lnTo>
                    <a:pt x="239077" y="249813"/>
                  </a:lnTo>
                  <a:lnTo>
                    <a:pt x="268390" y="286996"/>
                  </a:lnTo>
                  <a:lnTo>
                    <a:pt x="297035" y="324528"/>
                  </a:lnTo>
                  <a:lnTo>
                    <a:pt x="325015" y="362401"/>
                  </a:lnTo>
                  <a:lnTo>
                    <a:pt x="352329" y="400608"/>
                  </a:lnTo>
                  <a:lnTo>
                    <a:pt x="378976" y="439141"/>
                  </a:lnTo>
                  <a:lnTo>
                    <a:pt x="404957" y="477990"/>
                  </a:lnTo>
                  <a:lnTo>
                    <a:pt x="430272" y="517150"/>
                  </a:lnTo>
                  <a:lnTo>
                    <a:pt x="454921" y="556610"/>
                  </a:lnTo>
                  <a:lnTo>
                    <a:pt x="478904" y="596364"/>
                  </a:lnTo>
                  <a:lnTo>
                    <a:pt x="502220" y="636404"/>
                  </a:lnTo>
                  <a:lnTo>
                    <a:pt x="524871" y="676720"/>
                  </a:lnTo>
                  <a:lnTo>
                    <a:pt x="546855" y="717306"/>
                  </a:lnTo>
                  <a:lnTo>
                    <a:pt x="568173" y="758153"/>
                  </a:lnTo>
                  <a:lnTo>
                    <a:pt x="588824" y="799253"/>
                  </a:lnTo>
                  <a:lnTo>
                    <a:pt x="608810" y="840598"/>
                  </a:lnTo>
                  <a:lnTo>
                    <a:pt x="628129" y="882180"/>
                  </a:lnTo>
                  <a:lnTo>
                    <a:pt x="646782" y="923991"/>
                  </a:lnTo>
                  <a:lnTo>
                    <a:pt x="664769" y="966023"/>
                  </a:lnTo>
                  <a:lnTo>
                    <a:pt x="682090" y="1008269"/>
                  </a:lnTo>
                  <a:lnTo>
                    <a:pt x="698745" y="1050719"/>
                  </a:lnTo>
                  <a:lnTo>
                    <a:pt x="714733" y="1093366"/>
                  </a:lnTo>
                  <a:lnTo>
                    <a:pt x="730055" y="1136201"/>
                  </a:lnTo>
                  <a:lnTo>
                    <a:pt x="744711" y="1179218"/>
                  </a:lnTo>
                  <a:lnTo>
                    <a:pt x="758701" y="1222407"/>
                  </a:lnTo>
                  <a:lnTo>
                    <a:pt x="772025" y="1265762"/>
                  </a:lnTo>
                  <a:lnTo>
                    <a:pt x="784682" y="1309272"/>
                  </a:lnTo>
                  <a:lnTo>
                    <a:pt x="796674" y="1352932"/>
                  </a:lnTo>
                  <a:lnTo>
                    <a:pt x="807999" y="1396732"/>
                  </a:lnTo>
                  <a:lnTo>
                    <a:pt x="818658" y="1440665"/>
                  </a:lnTo>
                  <a:lnTo>
                    <a:pt x="828651" y="1484722"/>
                  </a:lnTo>
                  <a:lnTo>
                    <a:pt x="837977" y="1528896"/>
                  </a:lnTo>
                  <a:lnTo>
                    <a:pt x="846638" y="1573178"/>
                  </a:lnTo>
                  <a:lnTo>
                    <a:pt x="854632" y="1617561"/>
                  </a:lnTo>
                  <a:lnTo>
                    <a:pt x="861960" y="1662036"/>
                  </a:lnTo>
                  <a:lnTo>
                    <a:pt x="868622" y="1706596"/>
                  </a:lnTo>
                  <a:lnTo>
                    <a:pt x="874617" y="1751232"/>
                  </a:lnTo>
                  <a:lnTo>
                    <a:pt x="879947" y="1795936"/>
                  </a:lnTo>
                  <a:lnTo>
                    <a:pt x="884610" y="1840700"/>
                  </a:lnTo>
                  <a:lnTo>
                    <a:pt x="888607" y="1885517"/>
                  </a:lnTo>
                  <a:lnTo>
                    <a:pt x="891938" y="1930378"/>
                  </a:lnTo>
                  <a:lnTo>
                    <a:pt x="894603" y="1975275"/>
                  </a:lnTo>
                  <a:lnTo>
                    <a:pt x="896601" y="2020200"/>
                  </a:lnTo>
                  <a:lnTo>
                    <a:pt x="897934" y="2065145"/>
                  </a:lnTo>
                  <a:lnTo>
                    <a:pt x="898600" y="2110103"/>
                  </a:lnTo>
                  <a:lnTo>
                    <a:pt x="898600" y="2155064"/>
                  </a:lnTo>
                  <a:lnTo>
                    <a:pt x="897934" y="2200022"/>
                  </a:lnTo>
                  <a:lnTo>
                    <a:pt x="896601" y="2244967"/>
                  </a:lnTo>
                  <a:lnTo>
                    <a:pt x="894603" y="2289892"/>
                  </a:lnTo>
                  <a:lnTo>
                    <a:pt x="891938" y="2334789"/>
                  </a:lnTo>
                  <a:lnTo>
                    <a:pt x="888607" y="2379650"/>
                  </a:lnTo>
                  <a:lnTo>
                    <a:pt x="884610" y="2424467"/>
                  </a:lnTo>
                  <a:lnTo>
                    <a:pt x="879947" y="2469231"/>
                  </a:lnTo>
                  <a:lnTo>
                    <a:pt x="874617" y="2513935"/>
                  </a:lnTo>
                  <a:lnTo>
                    <a:pt x="868622" y="2558571"/>
                  </a:lnTo>
                  <a:lnTo>
                    <a:pt x="861960" y="2603131"/>
                  </a:lnTo>
                  <a:lnTo>
                    <a:pt x="854632" y="2647606"/>
                  </a:lnTo>
                  <a:lnTo>
                    <a:pt x="846638" y="2691989"/>
                  </a:lnTo>
                  <a:lnTo>
                    <a:pt x="837977" y="2736271"/>
                  </a:lnTo>
                  <a:lnTo>
                    <a:pt x="828651" y="2780445"/>
                  </a:lnTo>
                  <a:lnTo>
                    <a:pt x="818658" y="2824502"/>
                  </a:lnTo>
                  <a:lnTo>
                    <a:pt x="807999" y="2868435"/>
                  </a:lnTo>
                  <a:lnTo>
                    <a:pt x="796674" y="2912235"/>
                  </a:lnTo>
                  <a:lnTo>
                    <a:pt x="784682" y="2955895"/>
                  </a:lnTo>
                  <a:lnTo>
                    <a:pt x="772025" y="2999405"/>
                  </a:lnTo>
                  <a:lnTo>
                    <a:pt x="758701" y="3042760"/>
                  </a:lnTo>
                  <a:lnTo>
                    <a:pt x="744711" y="3085949"/>
                  </a:lnTo>
                  <a:lnTo>
                    <a:pt x="730055" y="3128966"/>
                  </a:lnTo>
                  <a:lnTo>
                    <a:pt x="714733" y="3171801"/>
                  </a:lnTo>
                  <a:lnTo>
                    <a:pt x="698745" y="3214448"/>
                  </a:lnTo>
                  <a:lnTo>
                    <a:pt x="682090" y="3256898"/>
                  </a:lnTo>
                  <a:lnTo>
                    <a:pt x="664769" y="3299144"/>
                  </a:lnTo>
                  <a:lnTo>
                    <a:pt x="646782" y="3341176"/>
                  </a:lnTo>
                  <a:lnTo>
                    <a:pt x="628129" y="3382987"/>
                  </a:lnTo>
                  <a:lnTo>
                    <a:pt x="608810" y="3424569"/>
                  </a:lnTo>
                  <a:lnTo>
                    <a:pt x="588824" y="3465914"/>
                  </a:lnTo>
                  <a:lnTo>
                    <a:pt x="568173" y="3507014"/>
                  </a:lnTo>
                  <a:lnTo>
                    <a:pt x="546855" y="3547861"/>
                  </a:lnTo>
                  <a:lnTo>
                    <a:pt x="524871" y="3588447"/>
                  </a:lnTo>
                  <a:lnTo>
                    <a:pt x="502220" y="3628763"/>
                  </a:lnTo>
                  <a:lnTo>
                    <a:pt x="478904" y="3668803"/>
                  </a:lnTo>
                  <a:lnTo>
                    <a:pt x="454921" y="3708557"/>
                  </a:lnTo>
                  <a:lnTo>
                    <a:pt x="430272" y="3748017"/>
                  </a:lnTo>
                  <a:lnTo>
                    <a:pt x="404957" y="3787177"/>
                  </a:lnTo>
                  <a:lnTo>
                    <a:pt x="378976" y="3826026"/>
                  </a:lnTo>
                  <a:lnTo>
                    <a:pt x="352329" y="3864559"/>
                  </a:lnTo>
                  <a:lnTo>
                    <a:pt x="325015" y="3902766"/>
                  </a:lnTo>
                  <a:lnTo>
                    <a:pt x="297035" y="3940639"/>
                  </a:lnTo>
                  <a:lnTo>
                    <a:pt x="268390" y="3978171"/>
                  </a:lnTo>
                  <a:lnTo>
                    <a:pt x="239077" y="4015354"/>
                  </a:lnTo>
                  <a:lnTo>
                    <a:pt x="209099" y="4052179"/>
                  </a:lnTo>
                  <a:lnTo>
                    <a:pt x="178455" y="4088638"/>
                  </a:lnTo>
                  <a:lnTo>
                    <a:pt x="147144" y="4124723"/>
                  </a:lnTo>
                  <a:lnTo>
                    <a:pt x="115167" y="4160427"/>
                  </a:lnTo>
                  <a:lnTo>
                    <a:pt x="82524" y="4195741"/>
                  </a:lnTo>
                  <a:lnTo>
                    <a:pt x="49215" y="4230657"/>
                  </a:lnTo>
                  <a:lnTo>
                    <a:pt x="15240" y="4265168"/>
                  </a:lnTo>
                  <a:lnTo>
                    <a:pt x="0" y="4249928"/>
                  </a:lnTo>
                  <a:lnTo>
                    <a:pt x="34057" y="4215325"/>
                  </a:lnTo>
                  <a:lnTo>
                    <a:pt x="67440" y="4180311"/>
                  </a:lnTo>
                  <a:lnTo>
                    <a:pt x="100148" y="4144895"/>
                  </a:lnTo>
                  <a:lnTo>
                    <a:pt x="132183" y="4109085"/>
                  </a:lnTo>
                  <a:lnTo>
                    <a:pt x="163542" y="4072889"/>
                  </a:lnTo>
                  <a:lnTo>
                    <a:pt x="194228" y="4036315"/>
                  </a:lnTo>
                  <a:lnTo>
                    <a:pt x="224239" y="3999371"/>
                  </a:lnTo>
                  <a:lnTo>
                    <a:pt x="253575" y="3962066"/>
                  </a:lnTo>
                  <a:lnTo>
                    <a:pt x="282237" y="3924407"/>
                  </a:lnTo>
                  <a:lnTo>
                    <a:pt x="310225" y="3886404"/>
                  </a:lnTo>
                  <a:lnTo>
                    <a:pt x="337539" y="3848063"/>
                  </a:lnTo>
                  <a:lnTo>
                    <a:pt x="364177" y="3809395"/>
                  </a:lnTo>
                  <a:lnTo>
                    <a:pt x="390142" y="3770405"/>
                  </a:lnTo>
                  <a:lnTo>
                    <a:pt x="415432" y="3731104"/>
                  </a:lnTo>
                  <a:lnTo>
                    <a:pt x="440048" y="3691499"/>
                  </a:lnTo>
                  <a:lnTo>
                    <a:pt x="463989" y="3651598"/>
                  </a:lnTo>
                  <a:lnTo>
                    <a:pt x="487256" y="3611409"/>
                  </a:lnTo>
                  <a:lnTo>
                    <a:pt x="509849" y="3570941"/>
                  </a:lnTo>
                  <a:lnTo>
                    <a:pt x="531767" y="3530202"/>
                  </a:lnTo>
                  <a:lnTo>
                    <a:pt x="553011" y="3489201"/>
                  </a:lnTo>
                  <a:lnTo>
                    <a:pt x="573580" y="3447944"/>
                  </a:lnTo>
                  <a:lnTo>
                    <a:pt x="593475" y="3406441"/>
                  </a:lnTo>
                  <a:lnTo>
                    <a:pt x="612695" y="3364700"/>
                  </a:lnTo>
                  <a:lnTo>
                    <a:pt x="631241" y="3322729"/>
                  </a:lnTo>
                  <a:lnTo>
                    <a:pt x="649113" y="3280536"/>
                  </a:lnTo>
                  <a:lnTo>
                    <a:pt x="666310" y="3238130"/>
                  </a:lnTo>
                  <a:lnTo>
                    <a:pt x="682833" y="3195518"/>
                  </a:lnTo>
                  <a:lnTo>
                    <a:pt x="698682" y="3152709"/>
                  </a:lnTo>
                  <a:lnTo>
                    <a:pt x="713856" y="3109711"/>
                  </a:lnTo>
                  <a:lnTo>
                    <a:pt x="728355" y="3066533"/>
                  </a:lnTo>
                  <a:lnTo>
                    <a:pt x="742181" y="3023181"/>
                  </a:lnTo>
                  <a:lnTo>
                    <a:pt x="755332" y="2979666"/>
                  </a:lnTo>
                  <a:lnTo>
                    <a:pt x="767808" y="2935995"/>
                  </a:lnTo>
                  <a:lnTo>
                    <a:pt x="779610" y="2892175"/>
                  </a:lnTo>
                  <a:lnTo>
                    <a:pt x="790738" y="2848216"/>
                  </a:lnTo>
                  <a:lnTo>
                    <a:pt x="801191" y="2804126"/>
                  </a:lnTo>
                  <a:lnTo>
                    <a:pt x="810970" y="2759912"/>
                  </a:lnTo>
                  <a:lnTo>
                    <a:pt x="820074" y="2715584"/>
                  </a:lnTo>
                  <a:lnTo>
                    <a:pt x="828504" y="2671148"/>
                  </a:lnTo>
                  <a:lnTo>
                    <a:pt x="836260" y="2626614"/>
                  </a:lnTo>
                  <a:lnTo>
                    <a:pt x="843341" y="2581990"/>
                  </a:lnTo>
                  <a:lnTo>
                    <a:pt x="849748" y="2537283"/>
                  </a:lnTo>
                  <a:lnTo>
                    <a:pt x="855481" y="2492503"/>
                  </a:lnTo>
                  <a:lnTo>
                    <a:pt x="860539" y="2447657"/>
                  </a:lnTo>
                  <a:lnTo>
                    <a:pt x="864922" y="2402753"/>
                  </a:lnTo>
                  <a:lnTo>
                    <a:pt x="868631" y="2357800"/>
                  </a:lnTo>
                  <a:lnTo>
                    <a:pt x="871666" y="2312806"/>
                  </a:lnTo>
                  <a:lnTo>
                    <a:pt x="874027" y="2267779"/>
                  </a:lnTo>
                  <a:lnTo>
                    <a:pt x="875713" y="2222728"/>
                  </a:lnTo>
                  <a:lnTo>
                    <a:pt x="876724" y="2177660"/>
                  </a:lnTo>
                  <a:lnTo>
                    <a:pt x="877062" y="2132584"/>
                  </a:lnTo>
                  <a:lnTo>
                    <a:pt x="876724" y="2087507"/>
                  </a:lnTo>
                  <a:lnTo>
                    <a:pt x="875713" y="2042439"/>
                  </a:lnTo>
                  <a:lnTo>
                    <a:pt x="874027" y="1997388"/>
                  </a:lnTo>
                  <a:lnTo>
                    <a:pt x="871666" y="1952361"/>
                  </a:lnTo>
                  <a:lnTo>
                    <a:pt x="868631" y="1907367"/>
                  </a:lnTo>
                  <a:lnTo>
                    <a:pt x="864922" y="1862414"/>
                  </a:lnTo>
                  <a:lnTo>
                    <a:pt x="860539" y="1817510"/>
                  </a:lnTo>
                  <a:lnTo>
                    <a:pt x="855481" y="1772664"/>
                  </a:lnTo>
                  <a:lnTo>
                    <a:pt x="849748" y="1727884"/>
                  </a:lnTo>
                  <a:lnTo>
                    <a:pt x="843341" y="1683177"/>
                  </a:lnTo>
                  <a:lnTo>
                    <a:pt x="836260" y="1638553"/>
                  </a:lnTo>
                  <a:lnTo>
                    <a:pt x="828504" y="1594019"/>
                  </a:lnTo>
                  <a:lnTo>
                    <a:pt x="820074" y="1549583"/>
                  </a:lnTo>
                  <a:lnTo>
                    <a:pt x="810970" y="1505255"/>
                  </a:lnTo>
                  <a:lnTo>
                    <a:pt x="801191" y="1461041"/>
                  </a:lnTo>
                  <a:lnTo>
                    <a:pt x="790738" y="1416951"/>
                  </a:lnTo>
                  <a:lnTo>
                    <a:pt x="779610" y="1372992"/>
                  </a:lnTo>
                  <a:lnTo>
                    <a:pt x="767808" y="1329172"/>
                  </a:lnTo>
                  <a:lnTo>
                    <a:pt x="755332" y="1285501"/>
                  </a:lnTo>
                  <a:lnTo>
                    <a:pt x="742181" y="1241986"/>
                  </a:lnTo>
                  <a:lnTo>
                    <a:pt x="728355" y="1198634"/>
                  </a:lnTo>
                  <a:lnTo>
                    <a:pt x="713856" y="1155456"/>
                  </a:lnTo>
                  <a:lnTo>
                    <a:pt x="698682" y="1112458"/>
                  </a:lnTo>
                  <a:lnTo>
                    <a:pt x="682833" y="1069649"/>
                  </a:lnTo>
                  <a:lnTo>
                    <a:pt x="666310" y="1027037"/>
                  </a:lnTo>
                  <a:lnTo>
                    <a:pt x="649113" y="984631"/>
                  </a:lnTo>
                  <a:lnTo>
                    <a:pt x="631241" y="942438"/>
                  </a:lnTo>
                  <a:lnTo>
                    <a:pt x="612695" y="900467"/>
                  </a:lnTo>
                  <a:lnTo>
                    <a:pt x="593475" y="858726"/>
                  </a:lnTo>
                  <a:lnTo>
                    <a:pt x="573580" y="817223"/>
                  </a:lnTo>
                  <a:lnTo>
                    <a:pt x="553011" y="775966"/>
                  </a:lnTo>
                  <a:lnTo>
                    <a:pt x="531767" y="734965"/>
                  </a:lnTo>
                  <a:lnTo>
                    <a:pt x="509849" y="694226"/>
                  </a:lnTo>
                  <a:lnTo>
                    <a:pt x="487256" y="653758"/>
                  </a:lnTo>
                  <a:lnTo>
                    <a:pt x="463989" y="613569"/>
                  </a:lnTo>
                  <a:lnTo>
                    <a:pt x="440048" y="573668"/>
                  </a:lnTo>
                  <a:lnTo>
                    <a:pt x="415432" y="534063"/>
                  </a:lnTo>
                  <a:lnTo>
                    <a:pt x="390142" y="494762"/>
                  </a:lnTo>
                  <a:lnTo>
                    <a:pt x="364177" y="455772"/>
                  </a:lnTo>
                  <a:lnTo>
                    <a:pt x="337539" y="417104"/>
                  </a:lnTo>
                  <a:lnTo>
                    <a:pt x="310225" y="378763"/>
                  </a:lnTo>
                  <a:lnTo>
                    <a:pt x="282237" y="340760"/>
                  </a:lnTo>
                  <a:lnTo>
                    <a:pt x="253575" y="303101"/>
                  </a:lnTo>
                  <a:lnTo>
                    <a:pt x="224239" y="265796"/>
                  </a:lnTo>
                  <a:lnTo>
                    <a:pt x="194228" y="228852"/>
                  </a:lnTo>
                  <a:lnTo>
                    <a:pt x="163542" y="192278"/>
                  </a:lnTo>
                  <a:lnTo>
                    <a:pt x="132183" y="156082"/>
                  </a:lnTo>
                  <a:lnTo>
                    <a:pt x="100148" y="120272"/>
                  </a:lnTo>
                  <a:lnTo>
                    <a:pt x="67440" y="84856"/>
                  </a:lnTo>
                  <a:lnTo>
                    <a:pt x="34057" y="49842"/>
                  </a:lnTo>
                  <a:lnTo>
                    <a:pt x="0" y="15240"/>
                  </a:lnTo>
                  <a:lnTo>
                    <a:pt x="15240" y="0"/>
                  </a:lnTo>
                  <a:close/>
                </a:path>
              </a:pathLst>
            </a:custGeom>
            <a:ln w="25400">
              <a:solidFill>
                <a:srgbClr val="8063A1"/>
              </a:solidFill>
            </a:ln>
          </p:spPr>
          <p:txBody>
            <a:bodyPr wrap="square" lIns="0" tIns="0" rIns="0" bIns="0" rtlCol="0"/>
            <a:lstStyle/>
            <a:p>
              <a:pPr defTabSz="686532"/>
              <a:endParaRPr sz="1351" kern="0">
                <a:solidFill>
                  <a:sysClr val="windowText" lastClr="000000"/>
                </a:solidFill>
              </a:endParaRPr>
            </a:p>
          </p:txBody>
        </p:sp>
        <p:sp>
          <p:nvSpPr>
            <p:cNvPr id="65" name="object 5"/>
            <p:cNvSpPr/>
            <p:nvPr/>
          </p:nvSpPr>
          <p:spPr>
            <a:xfrm>
              <a:off x="858774" y="1925573"/>
              <a:ext cx="10948670" cy="559435"/>
            </a:xfrm>
            <a:custGeom>
              <a:avLst/>
              <a:gdLst/>
              <a:ahLst/>
              <a:cxnLst/>
              <a:rect l="l" t="t" r="r" b="b"/>
              <a:pathLst>
                <a:path w="10948670" h="559435">
                  <a:moveTo>
                    <a:pt x="10948416" y="0"/>
                  </a:moveTo>
                  <a:lnTo>
                    <a:pt x="0" y="0"/>
                  </a:lnTo>
                  <a:lnTo>
                    <a:pt x="0" y="559308"/>
                  </a:lnTo>
                  <a:lnTo>
                    <a:pt x="10948416" y="559308"/>
                  </a:lnTo>
                  <a:lnTo>
                    <a:pt x="10948416" y="0"/>
                  </a:lnTo>
                  <a:close/>
                </a:path>
              </a:pathLst>
            </a:custGeom>
            <a:solidFill>
              <a:srgbClr val="9BBA58"/>
            </a:solidFill>
          </p:spPr>
          <p:txBody>
            <a:bodyPr wrap="square" lIns="0" tIns="0" rIns="0" bIns="0" rtlCol="0"/>
            <a:lstStyle/>
            <a:p>
              <a:pPr defTabSz="686532"/>
              <a:endParaRPr sz="1351" kern="0">
                <a:solidFill>
                  <a:sysClr val="windowText" lastClr="000000"/>
                </a:solidFill>
              </a:endParaRPr>
            </a:p>
          </p:txBody>
        </p:sp>
        <p:sp>
          <p:nvSpPr>
            <p:cNvPr id="66" name="object 6"/>
            <p:cNvSpPr/>
            <p:nvPr/>
          </p:nvSpPr>
          <p:spPr>
            <a:xfrm>
              <a:off x="858774" y="1925573"/>
              <a:ext cx="10948670" cy="559435"/>
            </a:xfrm>
            <a:custGeom>
              <a:avLst/>
              <a:gdLst/>
              <a:ahLst/>
              <a:cxnLst/>
              <a:rect l="l" t="t" r="r" b="b"/>
              <a:pathLst>
                <a:path w="10948670" h="559435">
                  <a:moveTo>
                    <a:pt x="0" y="0"/>
                  </a:moveTo>
                  <a:lnTo>
                    <a:pt x="10948416" y="0"/>
                  </a:lnTo>
                  <a:lnTo>
                    <a:pt x="10948416" y="559308"/>
                  </a:lnTo>
                  <a:lnTo>
                    <a:pt x="0" y="559308"/>
                  </a:lnTo>
                  <a:lnTo>
                    <a:pt x="0" y="0"/>
                  </a:lnTo>
                  <a:close/>
                </a:path>
              </a:pathLst>
            </a:custGeom>
            <a:ln w="25400">
              <a:solidFill>
                <a:srgbClr val="FFFFFF"/>
              </a:solidFill>
            </a:ln>
          </p:spPr>
          <p:txBody>
            <a:bodyPr wrap="square" lIns="0" tIns="0" rIns="0" bIns="0" rtlCol="0"/>
            <a:lstStyle/>
            <a:p>
              <a:pPr defTabSz="686532"/>
              <a:endParaRPr sz="1351" kern="0">
                <a:solidFill>
                  <a:sysClr val="windowText" lastClr="000000"/>
                </a:solidFill>
              </a:endParaRPr>
            </a:p>
          </p:txBody>
        </p:sp>
        <p:sp>
          <p:nvSpPr>
            <p:cNvPr id="67" name="object 7"/>
            <p:cNvSpPr/>
            <p:nvPr/>
          </p:nvSpPr>
          <p:spPr>
            <a:xfrm>
              <a:off x="508254" y="1855469"/>
              <a:ext cx="701040" cy="699770"/>
            </a:xfrm>
            <a:custGeom>
              <a:avLst/>
              <a:gdLst/>
              <a:ahLst/>
              <a:cxnLst/>
              <a:rect l="l" t="t" r="r" b="b"/>
              <a:pathLst>
                <a:path w="701040" h="699769">
                  <a:moveTo>
                    <a:pt x="350520" y="0"/>
                  </a:moveTo>
                  <a:lnTo>
                    <a:pt x="302964" y="3192"/>
                  </a:lnTo>
                  <a:lnTo>
                    <a:pt x="257351" y="12493"/>
                  </a:lnTo>
                  <a:lnTo>
                    <a:pt x="214098" y="27485"/>
                  </a:lnTo>
                  <a:lnTo>
                    <a:pt x="173623" y="47752"/>
                  </a:lnTo>
                  <a:lnTo>
                    <a:pt x="136344" y="72876"/>
                  </a:lnTo>
                  <a:lnTo>
                    <a:pt x="102679" y="102441"/>
                  </a:lnTo>
                  <a:lnTo>
                    <a:pt x="73047" y="136030"/>
                  </a:lnTo>
                  <a:lnTo>
                    <a:pt x="47864" y="173228"/>
                  </a:lnTo>
                  <a:lnTo>
                    <a:pt x="27551" y="213615"/>
                  </a:lnTo>
                  <a:lnTo>
                    <a:pt x="12523" y="256778"/>
                  </a:lnTo>
                  <a:lnTo>
                    <a:pt x="3200" y="302297"/>
                  </a:lnTo>
                  <a:lnTo>
                    <a:pt x="0" y="349758"/>
                  </a:lnTo>
                  <a:lnTo>
                    <a:pt x="3200" y="397218"/>
                  </a:lnTo>
                  <a:lnTo>
                    <a:pt x="12523" y="442737"/>
                  </a:lnTo>
                  <a:lnTo>
                    <a:pt x="27551" y="485900"/>
                  </a:lnTo>
                  <a:lnTo>
                    <a:pt x="47864" y="526288"/>
                  </a:lnTo>
                  <a:lnTo>
                    <a:pt x="73047" y="563485"/>
                  </a:lnTo>
                  <a:lnTo>
                    <a:pt x="102679" y="597074"/>
                  </a:lnTo>
                  <a:lnTo>
                    <a:pt x="136344" y="626639"/>
                  </a:lnTo>
                  <a:lnTo>
                    <a:pt x="173623" y="651764"/>
                  </a:lnTo>
                  <a:lnTo>
                    <a:pt x="214098" y="672030"/>
                  </a:lnTo>
                  <a:lnTo>
                    <a:pt x="257351" y="687022"/>
                  </a:lnTo>
                  <a:lnTo>
                    <a:pt x="302964" y="696323"/>
                  </a:lnTo>
                  <a:lnTo>
                    <a:pt x="350520" y="699516"/>
                  </a:lnTo>
                  <a:lnTo>
                    <a:pt x="398075" y="696323"/>
                  </a:lnTo>
                  <a:lnTo>
                    <a:pt x="443688" y="687022"/>
                  </a:lnTo>
                  <a:lnTo>
                    <a:pt x="486941" y="672030"/>
                  </a:lnTo>
                  <a:lnTo>
                    <a:pt x="527416" y="651764"/>
                  </a:lnTo>
                  <a:lnTo>
                    <a:pt x="564695" y="626639"/>
                  </a:lnTo>
                  <a:lnTo>
                    <a:pt x="598360" y="597074"/>
                  </a:lnTo>
                  <a:lnTo>
                    <a:pt x="627992" y="563485"/>
                  </a:lnTo>
                  <a:lnTo>
                    <a:pt x="653175" y="526288"/>
                  </a:lnTo>
                  <a:lnTo>
                    <a:pt x="673488" y="485900"/>
                  </a:lnTo>
                  <a:lnTo>
                    <a:pt x="688516" y="442737"/>
                  </a:lnTo>
                  <a:lnTo>
                    <a:pt x="697839" y="397218"/>
                  </a:lnTo>
                  <a:lnTo>
                    <a:pt x="701040" y="349758"/>
                  </a:lnTo>
                  <a:lnTo>
                    <a:pt x="697839" y="302297"/>
                  </a:lnTo>
                  <a:lnTo>
                    <a:pt x="688516" y="256778"/>
                  </a:lnTo>
                  <a:lnTo>
                    <a:pt x="673488" y="213615"/>
                  </a:lnTo>
                  <a:lnTo>
                    <a:pt x="653175" y="173228"/>
                  </a:lnTo>
                  <a:lnTo>
                    <a:pt x="627992" y="136030"/>
                  </a:lnTo>
                  <a:lnTo>
                    <a:pt x="598360" y="102441"/>
                  </a:lnTo>
                  <a:lnTo>
                    <a:pt x="564695" y="72876"/>
                  </a:lnTo>
                  <a:lnTo>
                    <a:pt x="527416" y="47752"/>
                  </a:lnTo>
                  <a:lnTo>
                    <a:pt x="486941" y="27485"/>
                  </a:lnTo>
                  <a:lnTo>
                    <a:pt x="443688" y="12493"/>
                  </a:lnTo>
                  <a:lnTo>
                    <a:pt x="398075" y="3192"/>
                  </a:lnTo>
                  <a:lnTo>
                    <a:pt x="350520" y="0"/>
                  </a:lnTo>
                  <a:close/>
                </a:path>
              </a:pathLst>
            </a:custGeom>
            <a:solidFill>
              <a:srgbClr val="FFFFFF"/>
            </a:solidFill>
          </p:spPr>
          <p:txBody>
            <a:bodyPr wrap="square" lIns="0" tIns="0" rIns="0" bIns="0" rtlCol="0"/>
            <a:lstStyle/>
            <a:p>
              <a:pPr defTabSz="686532"/>
              <a:endParaRPr sz="1351" kern="0">
                <a:solidFill>
                  <a:sysClr val="windowText" lastClr="000000"/>
                </a:solidFill>
              </a:endParaRPr>
            </a:p>
          </p:txBody>
        </p:sp>
        <p:sp>
          <p:nvSpPr>
            <p:cNvPr id="68" name="object 8"/>
            <p:cNvSpPr/>
            <p:nvPr/>
          </p:nvSpPr>
          <p:spPr>
            <a:xfrm>
              <a:off x="508254" y="1855469"/>
              <a:ext cx="701040" cy="699770"/>
            </a:xfrm>
            <a:custGeom>
              <a:avLst/>
              <a:gdLst/>
              <a:ahLst/>
              <a:cxnLst/>
              <a:rect l="l" t="t" r="r" b="b"/>
              <a:pathLst>
                <a:path w="701040" h="699769">
                  <a:moveTo>
                    <a:pt x="0" y="349758"/>
                  </a:moveTo>
                  <a:lnTo>
                    <a:pt x="3200" y="302297"/>
                  </a:lnTo>
                  <a:lnTo>
                    <a:pt x="12523" y="256778"/>
                  </a:lnTo>
                  <a:lnTo>
                    <a:pt x="27551" y="213615"/>
                  </a:lnTo>
                  <a:lnTo>
                    <a:pt x="47864" y="173228"/>
                  </a:lnTo>
                  <a:lnTo>
                    <a:pt x="73047" y="136030"/>
                  </a:lnTo>
                  <a:lnTo>
                    <a:pt x="102679" y="102441"/>
                  </a:lnTo>
                  <a:lnTo>
                    <a:pt x="136344" y="72876"/>
                  </a:lnTo>
                  <a:lnTo>
                    <a:pt x="173623" y="47752"/>
                  </a:lnTo>
                  <a:lnTo>
                    <a:pt x="214098" y="27485"/>
                  </a:lnTo>
                  <a:lnTo>
                    <a:pt x="257351" y="12493"/>
                  </a:lnTo>
                  <a:lnTo>
                    <a:pt x="302964" y="3192"/>
                  </a:lnTo>
                  <a:lnTo>
                    <a:pt x="350520" y="0"/>
                  </a:lnTo>
                  <a:lnTo>
                    <a:pt x="398075" y="3192"/>
                  </a:lnTo>
                  <a:lnTo>
                    <a:pt x="443688" y="12493"/>
                  </a:lnTo>
                  <a:lnTo>
                    <a:pt x="486941" y="27485"/>
                  </a:lnTo>
                  <a:lnTo>
                    <a:pt x="527416" y="47752"/>
                  </a:lnTo>
                  <a:lnTo>
                    <a:pt x="564695" y="72876"/>
                  </a:lnTo>
                  <a:lnTo>
                    <a:pt x="598360" y="102441"/>
                  </a:lnTo>
                  <a:lnTo>
                    <a:pt x="627992" y="136030"/>
                  </a:lnTo>
                  <a:lnTo>
                    <a:pt x="653175" y="173228"/>
                  </a:lnTo>
                  <a:lnTo>
                    <a:pt x="673488" y="213615"/>
                  </a:lnTo>
                  <a:lnTo>
                    <a:pt x="688516" y="256778"/>
                  </a:lnTo>
                  <a:lnTo>
                    <a:pt x="697839" y="302297"/>
                  </a:lnTo>
                  <a:lnTo>
                    <a:pt x="701040" y="349758"/>
                  </a:lnTo>
                  <a:lnTo>
                    <a:pt x="697839" y="397218"/>
                  </a:lnTo>
                  <a:lnTo>
                    <a:pt x="688516" y="442737"/>
                  </a:lnTo>
                  <a:lnTo>
                    <a:pt x="673488" y="485900"/>
                  </a:lnTo>
                  <a:lnTo>
                    <a:pt x="653175" y="526288"/>
                  </a:lnTo>
                  <a:lnTo>
                    <a:pt x="627992" y="563485"/>
                  </a:lnTo>
                  <a:lnTo>
                    <a:pt x="598360" y="597074"/>
                  </a:lnTo>
                  <a:lnTo>
                    <a:pt x="564695" y="626639"/>
                  </a:lnTo>
                  <a:lnTo>
                    <a:pt x="527416" y="651764"/>
                  </a:lnTo>
                  <a:lnTo>
                    <a:pt x="486941" y="672030"/>
                  </a:lnTo>
                  <a:lnTo>
                    <a:pt x="443688" y="687022"/>
                  </a:lnTo>
                  <a:lnTo>
                    <a:pt x="398075" y="696323"/>
                  </a:lnTo>
                  <a:lnTo>
                    <a:pt x="350520" y="699516"/>
                  </a:lnTo>
                  <a:lnTo>
                    <a:pt x="302964" y="696323"/>
                  </a:lnTo>
                  <a:lnTo>
                    <a:pt x="257351" y="687022"/>
                  </a:lnTo>
                  <a:lnTo>
                    <a:pt x="214098" y="672030"/>
                  </a:lnTo>
                  <a:lnTo>
                    <a:pt x="173623" y="651764"/>
                  </a:lnTo>
                  <a:lnTo>
                    <a:pt x="136344" y="626639"/>
                  </a:lnTo>
                  <a:lnTo>
                    <a:pt x="102679" y="597074"/>
                  </a:lnTo>
                  <a:lnTo>
                    <a:pt x="73047" y="563485"/>
                  </a:lnTo>
                  <a:lnTo>
                    <a:pt x="47864" y="526288"/>
                  </a:lnTo>
                  <a:lnTo>
                    <a:pt x="27551" y="485900"/>
                  </a:lnTo>
                  <a:lnTo>
                    <a:pt x="12523" y="442737"/>
                  </a:lnTo>
                  <a:lnTo>
                    <a:pt x="3200" y="397218"/>
                  </a:lnTo>
                  <a:lnTo>
                    <a:pt x="0" y="349758"/>
                  </a:lnTo>
                  <a:close/>
                </a:path>
              </a:pathLst>
            </a:custGeom>
            <a:ln w="25400">
              <a:solidFill>
                <a:srgbClr val="9BBA58"/>
              </a:solidFill>
            </a:ln>
          </p:spPr>
          <p:txBody>
            <a:bodyPr wrap="square" lIns="0" tIns="0" rIns="0" bIns="0" rtlCol="0"/>
            <a:lstStyle/>
            <a:p>
              <a:pPr defTabSz="686532"/>
              <a:endParaRPr sz="1351" kern="0">
                <a:solidFill>
                  <a:sysClr val="windowText" lastClr="000000"/>
                </a:solidFill>
              </a:endParaRPr>
            </a:p>
          </p:txBody>
        </p:sp>
        <p:sp>
          <p:nvSpPr>
            <p:cNvPr id="69" name="object 9"/>
            <p:cNvSpPr/>
            <p:nvPr/>
          </p:nvSpPr>
          <p:spPr>
            <a:xfrm>
              <a:off x="1261109" y="2765297"/>
              <a:ext cx="10546080" cy="559435"/>
            </a:xfrm>
            <a:custGeom>
              <a:avLst/>
              <a:gdLst/>
              <a:ahLst/>
              <a:cxnLst/>
              <a:rect l="l" t="t" r="r" b="b"/>
              <a:pathLst>
                <a:path w="10546080" h="559435">
                  <a:moveTo>
                    <a:pt x="10546080" y="0"/>
                  </a:moveTo>
                  <a:lnTo>
                    <a:pt x="0" y="0"/>
                  </a:lnTo>
                  <a:lnTo>
                    <a:pt x="0" y="559308"/>
                  </a:lnTo>
                  <a:lnTo>
                    <a:pt x="10546080" y="559308"/>
                  </a:lnTo>
                  <a:lnTo>
                    <a:pt x="10546080" y="0"/>
                  </a:lnTo>
                  <a:close/>
                </a:path>
              </a:pathLst>
            </a:custGeom>
            <a:solidFill>
              <a:srgbClr val="5CB564"/>
            </a:solidFill>
          </p:spPr>
          <p:txBody>
            <a:bodyPr wrap="square" lIns="0" tIns="0" rIns="0" bIns="0" rtlCol="0"/>
            <a:lstStyle/>
            <a:p>
              <a:pPr defTabSz="686532"/>
              <a:endParaRPr sz="1351" kern="0">
                <a:solidFill>
                  <a:sysClr val="windowText" lastClr="000000"/>
                </a:solidFill>
              </a:endParaRPr>
            </a:p>
          </p:txBody>
        </p:sp>
        <p:sp>
          <p:nvSpPr>
            <p:cNvPr id="70" name="object 10"/>
            <p:cNvSpPr/>
            <p:nvPr/>
          </p:nvSpPr>
          <p:spPr>
            <a:xfrm>
              <a:off x="1261109" y="2765297"/>
              <a:ext cx="10546080" cy="559435"/>
            </a:xfrm>
            <a:custGeom>
              <a:avLst/>
              <a:gdLst/>
              <a:ahLst/>
              <a:cxnLst/>
              <a:rect l="l" t="t" r="r" b="b"/>
              <a:pathLst>
                <a:path w="10546080" h="559435">
                  <a:moveTo>
                    <a:pt x="0" y="0"/>
                  </a:moveTo>
                  <a:lnTo>
                    <a:pt x="10546080" y="0"/>
                  </a:lnTo>
                  <a:lnTo>
                    <a:pt x="10546080" y="559308"/>
                  </a:lnTo>
                  <a:lnTo>
                    <a:pt x="0" y="559308"/>
                  </a:lnTo>
                  <a:lnTo>
                    <a:pt x="0" y="0"/>
                  </a:lnTo>
                  <a:close/>
                </a:path>
              </a:pathLst>
            </a:custGeom>
            <a:ln w="25400">
              <a:solidFill>
                <a:srgbClr val="FFFFFF"/>
              </a:solidFill>
            </a:ln>
          </p:spPr>
          <p:txBody>
            <a:bodyPr wrap="square" lIns="0" tIns="0" rIns="0" bIns="0" rtlCol="0"/>
            <a:lstStyle/>
            <a:p>
              <a:pPr defTabSz="686532"/>
              <a:endParaRPr sz="1351" kern="0">
                <a:solidFill>
                  <a:sysClr val="windowText" lastClr="000000"/>
                </a:solidFill>
              </a:endParaRPr>
            </a:p>
          </p:txBody>
        </p:sp>
        <p:sp>
          <p:nvSpPr>
            <p:cNvPr id="71" name="object 11"/>
            <p:cNvSpPr/>
            <p:nvPr/>
          </p:nvSpPr>
          <p:spPr>
            <a:xfrm>
              <a:off x="910590" y="2695193"/>
              <a:ext cx="699770" cy="699770"/>
            </a:xfrm>
            <a:custGeom>
              <a:avLst/>
              <a:gdLst/>
              <a:ahLst/>
              <a:cxnLst/>
              <a:rect l="l" t="t" r="r" b="b"/>
              <a:pathLst>
                <a:path w="699769" h="699770">
                  <a:moveTo>
                    <a:pt x="349758" y="0"/>
                  </a:moveTo>
                  <a:lnTo>
                    <a:pt x="302297" y="3192"/>
                  </a:lnTo>
                  <a:lnTo>
                    <a:pt x="256778" y="12493"/>
                  </a:lnTo>
                  <a:lnTo>
                    <a:pt x="213615" y="27485"/>
                  </a:lnTo>
                  <a:lnTo>
                    <a:pt x="173227" y="47752"/>
                  </a:lnTo>
                  <a:lnTo>
                    <a:pt x="136030" y="72876"/>
                  </a:lnTo>
                  <a:lnTo>
                    <a:pt x="102441" y="102441"/>
                  </a:lnTo>
                  <a:lnTo>
                    <a:pt x="72876" y="136030"/>
                  </a:lnTo>
                  <a:lnTo>
                    <a:pt x="47751" y="173228"/>
                  </a:lnTo>
                  <a:lnTo>
                    <a:pt x="27485" y="213615"/>
                  </a:lnTo>
                  <a:lnTo>
                    <a:pt x="12493" y="256778"/>
                  </a:lnTo>
                  <a:lnTo>
                    <a:pt x="3192" y="302297"/>
                  </a:lnTo>
                  <a:lnTo>
                    <a:pt x="0" y="349758"/>
                  </a:lnTo>
                  <a:lnTo>
                    <a:pt x="3192" y="397218"/>
                  </a:lnTo>
                  <a:lnTo>
                    <a:pt x="12493" y="442737"/>
                  </a:lnTo>
                  <a:lnTo>
                    <a:pt x="27485" y="485900"/>
                  </a:lnTo>
                  <a:lnTo>
                    <a:pt x="47752" y="526288"/>
                  </a:lnTo>
                  <a:lnTo>
                    <a:pt x="72876" y="563485"/>
                  </a:lnTo>
                  <a:lnTo>
                    <a:pt x="102441" y="597074"/>
                  </a:lnTo>
                  <a:lnTo>
                    <a:pt x="136030" y="626639"/>
                  </a:lnTo>
                  <a:lnTo>
                    <a:pt x="173228" y="651764"/>
                  </a:lnTo>
                  <a:lnTo>
                    <a:pt x="213615" y="672030"/>
                  </a:lnTo>
                  <a:lnTo>
                    <a:pt x="256778" y="687022"/>
                  </a:lnTo>
                  <a:lnTo>
                    <a:pt x="302297" y="696323"/>
                  </a:lnTo>
                  <a:lnTo>
                    <a:pt x="349758" y="699516"/>
                  </a:lnTo>
                  <a:lnTo>
                    <a:pt x="397218" y="696323"/>
                  </a:lnTo>
                  <a:lnTo>
                    <a:pt x="442737" y="687022"/>
                  </a:lnTo>
                  <a:lnTo>
                    <a:pt x="485900" y="672030"/>
                  </a:lnTo>
                  <a:lnTo>
                    <a:pt x="526288" y="651764"/>
                  </a:lnTo>
                  <a:lnTo>
                    <a:pt x="563485" y="626639"/>
                  </a:lnTo>
                  <a:lnTo>
                    <a:pt x="597074" y="597074"/>
                  </a:lnTo>
                  <a:lnTo>
                    <a:pt x="626639" y="563485"/>
                  </a:lnTo>
                  <a:lnTo>
                    <a:pt x="651763" y="526288"/>
                  </a:lnTo>
                  <a:lnTo>
                    <a:pt x="672030" y="485900"/>
                  </a:lnTo>
                  <a:lnTo>
                    <a:pt x="687022" y="442737"/>
                  </a:lnTo>
                  <a:lnTo>
                    <a:pt x="696323" y="397218"/>
                  </a:lnTo>
                  <a:lnTo>
                    <a:pt x="699516" y="349758"/>
                  </a:lnTo>
                  <a:lnTo>
                    <a:pt x="696323" y="302297"/>
                  </a:lnTo>
                  <a:lnTo>
                    <a:pt x="687022" y="256778"/>
                  </a:lnTo>
                  <a:lnTo>
                    <a:pt x="672030" y="213615"/>
                  </a:lnTo>
                  <a:lnTo>
                    <a:pt x="651763" y="173228"/>
                  </a:lnTo>
                  <a:lnTo>
                    <a:pt x="626639" y="136030"/>
                  </a:lnTo>
                  <a:lnTo>
                    <a:pt x="597074" y="102441"/>
                  </a:lnTo>
                  <a:lnTo>
                    <a:pt x="563485" y="72876"/>
                  </a:lnTo>
                  <a:lnTo>
                    <a:pt x="526288" y="47752"/>
                  </a:lnTo>
                  <a:lnTo>
                    <a:pt x="485900" y="27485"/>
                  </a:lnTo>
                  <a:lnTo>
                    <a:pt x="442737" y="12493"/>
                  </a:lnTo>
                  <a:lnTo>
                    <a:pt x="397218" y="3192"/>
                  </a:lnTo>
                  <a:lnTo>
                    <a:pt x="349758" y="0"/>
                  </a:lnTo>
                  <a:close/>
                </a:path>
              </a:pathLst>
            </a:custGeom>
            <a:solidFill>
              <a:srgbClr val="FFFFFF"/>
            </a:solidFill>
          </p:spPr>
          <p:txBody>
            <a:bodyPr wrap="square" lIns="0" tIns="0" rIns="0" bIns="0" rtlCol="0"/>
            <a:lstStyle/>
            <a:p>
              <a:pPr defTabSz="686532"/>
              <a:endParaRPr sz="1351" kern="0">
                <a:solidFill>
                  <a:sysClr val="windowText" lastClr="000000"/>
                </a:solidFill>
              </a:endParaRPr>
            </a:p>
          </p:txBody>
        </p:sp>
        <p:sp>
          <p:nvSpPr>
            <p:cNvPr id="72" name="object 12"/>
            <p:cNvSpPr/>
            <p:nvPr/>
          </p:nvSpPr>
          <p:spPr>
            <a:xfrm>
              <a:off x="910590" y="2695193"/>
              <a:ext cx="699770" cy="699770"/>
            </a:xfrm>
            <a:custGeom>
              <a:avLst/>
              <a:gdLst/>
              <a:ahLst/>
              <a:cxnLst/>
              <a:rect l="l" t="t" r="r" b="b"/>
              <a:pathLst>
                <a:path w="699769" h="699770">
                  <a:moveTo>
                    <a:pt x="0" y="349758"/>
                  </a:moveTo>
                  <a:lnTo>
                    <a:pt x="3192" y="302297"/>
                  </a:lnTo>
                  <a:lnTo>
                    <a:pt x="12493" y="256778"/>
                  </a:lnTo>
                  <a:lnTo>
                    <a:pt x="27485" y="213615"/>
                  </a:lnTo>
                  <a:lnTo>
                    <a:pt x="47751" y="173228"/>
                  </a:lnTo>
                  <a:lnTo>
                    <a:pt x="72876" y="136030"/>
                  </a:lnTo>
                  <a:lnTo>
                    <a:pt x="102441" y="102441"/>
                  </a:lnTo>
                  <a:lnTo>
                    <a:pt x="136030" y="72876"/>
                  </a:lnTo>
                  <a:lnTo>
                    <a:pt x="173227" y="47752"/>
                  </a:lnTo>
                  <a:lnTo>
                    <a:pt x="213615" y="27485"/>
                  </a:lnTo>
                  <a:lnTo>
                    <a:pt x="256778" y="12493"/>
                  </a:lnTo>
                  <a:lnTo>
                    <a:pt x="302297" y="3192"/>
                  </a:lnTo>
                  <a:lnTo>
                    <a:pt x="349758" y="0"/>
                  </a:lnTo>
                  <a:lnTo>
                    <a:pt x="397218" y="3192"/>
                  </a:lnTo>
                  <a:lnTo>
                    <a:pt x="442737" y="12493"/>
                  </a:lnTo>
                  <a:lnTo>
                    <a:pt x="485900" y="27485"/>
                  </a:lnTo>
                  <a:lnTo>
                    <a:pt x="526288" y="47752"/>
                  </a:lnTo>
                  <a:lnTo>
                    <a:pt x="563485" y="72876"/>
                  </a:lnTo>
                  <a:lnTo>
                    <a:pt x="597074" y="102441"/>
                  </a:lnTo>
                  <a:lnTo>
                    <a:pt x="626639" y="136030"/>
                  </a:lnTo>
                  <a:lnTo>
                    <a:pt x="651763" y="173228"/>
                  </a:lnTo>
                  <a:lnTo>
                    <a:pt x="672030" y="213615"/>
                  </a:lnTo>
                  <a:lnTo>
                    <a:pt x="687022" y="256778"/>
                  </a:lnTo>
                  <a:lnTo>
                    <a:pt x="696323" y="302297"/>
                  </a:lnTo>
                  <a:lnTo>
                    <a:pt x="699516" y="349758"/>
                  </a:lnTo>
                  <a:lnTo>
                    <a:pt x="696323" y="397218"/>
                  </a:lnTo>
                  <a:lnTo>
                    <a:pt x="687022" y="442737"/>
                  </a:lnTo>
                  <a:lnTo>
                    <a:pt x="672030" y="485900"/>
                  </a:lnTo>
                  <a:lnTo>
                    <a:pt x="651763" y="526288"/>
                  </a:lnTo>
                  <a:lnTo>
                    <a:pt x="626639" y="563485"/>
                  </a:lnTo>
                  <a:lnTo>
                    <a:pt x="597074" y="597074"/>
                  </a:lnTo>
                  <a:lnTo>
                    <a:pt x="563485" y="626639"/>
                  </a:lnTo>
                  <a:lnTo>
                    <a:pt x="526288" y="651764"/>
                  </a:lnTo>
                  <a:lnTo>
                    <a:pt x="485900" y="672030"/>
                  </a:lnTo>
                  <a:lnTo>
                    <a:pt x="442737" y="687022"/>
                  </a:lnTo>
                  <a:lnTo>
                    <a:pt x="397218" y="696323"/>
                  </a:lnTo>
                  <a:lnTo>
                    <a:pt x="349758" y="699516"/>
                  </a:lnTo>
                  <a:lnTo>
                    <a:pt x="302297" y="696323"/>
                  </a:lnTo>
                  <a:lnTo>
                    <a:pt x="256778" y="687022"/>
                  </a:lnTo>
                  <a:lnTo>
                    <a:pt x="213615" y="672030"/>
                  </a:lnTo>
                  <a:lnTo>
                    <a:pt x="173228" y="651764"/>
                  </a:lnTo>
                  <a:lnTo>
                    <a:pt x="136030" y="626639"/>
                  </a:lnTo>
                  <a:lnTo>
                    <a:pt x="102441" y="597074"/>
                  </a:lnTo>
                  <a:lnTo>
                    <a:pt x="72876" y="563485"/>
                  </a:lnTo>
                  <a:lnTo>
                    <a:pt x="47752" y="526288"/>
                  </a:lnTo>
                  <a:lnTo>
                    <a:pt x="27485" y="485900"/>
                  </a:lnTo>
                  <a:lnTo>
                    <a:pt x="12493" y="442737"/>
                  </a:lnTo>
                  <a:lnTo>
                    <a:pt x="3192" y="397218"/>
                  </a:lnTo>
                  <a:lnTo>
                    <a:pt x="0" y="349758"/>
                  </a:lnTo>
                  <a:close/>
                </a:path>
              </a:pathLst>
            </a:custGeom>
            <a:ln w="25400">
              <a:solidFill>
                <a:srgbClr val="5CB564"/>
              </a:solidFill>
            </a:ln>
          </p:spPr>
          <p:txBody>
            <a:bodyPr wrap="square" lIns="0" tIns="0" rIns="0" bIns="0" rtlCol="0"/>
            <a:lstStyle/>
            <a:p>
              <a:pPr defTabSz="686532"/>
              <a:endParaRPr sz="1351" kern="0">
                <a:solidFill>
                  <a:sysClr val="windowText" lastClr="000000"/>
                </a:solidFill>
              </a:endParaRPr>
            </a:p>
          </p:txBody>
        </p:sp>
        <p:sp>
          <p:nvSpPr>
            <p:cNvPr id="73" name="object 13"/>
            <p:cNvSpPr/>
            <p:nvPr/>
          </p:nvSpPr>
          <p:spPr>
            <a:xfrm>
              <a:off x="1383029" y="3605021"/>
              <a:ext cx="10424160" cy="561340"/>
            </a:xfrm>
            <a:custGeom>
              <a:avLst/>
              <a:gdLst/>
              <a:ahLst/>
              <a:cxnLst/>
              <a:rect l="l" t="t" r="r" b="b"/>
              <a:pathLst>
                <a:path w="10424160" h="561339">
                  <a:moveTo>
                    <a:pt x="10424160" y="0"/>
                  </a:moveTo>
                  <a:lnTo>
                    <a:pt x="0" y="0"/>
                  </a:lnTo>
                  <a:lnTo>
                    <a:pt x="0" y="560832"/>
                  </a:lnTo>
                  <a:lnTo>
                    <a:pt x="10424160" y="560832"/>
                  </a:lnTo>
                  <a:lnTo>
                    <a:pt x="10424160" y="0"/>
                  </a:lnTo>
                  <a:close/>
                </a:path>
              </a:pathLst>
            </a:custGeom>
            <a:solidFill>
              <a:srgbClr val="5EAEA6"/>
            </a:solidFill>
          </p:spPr>
          <p:txBody>
            <a:bodyPr wrap="square" lIns="0" tIns="0" rIns="0" bIns="0" rtlCol="0"/>
            <a:lstStyle/>
            <a:p>
              <a:pPr defTabSz="686532"/>
              <a:endParaRPr sz="1351" kern="0">
                <a:solidFill>
                  <a:sysClr val="windowText" lastClr="000000"/>
                </a:solidFill>
              </a:endParaRPr>
            </a:p>
          </p:txBody>
        </p:sp>
        <p:sp>
          <p:nvSpPr>
            <p:cNvPr id="74" name="object 14"/>
            <p:cNvSpPr/>
            <p:nvPr/>
          </p:nvSpPr>
          <p:spPr>
            <a:xfrm>
              <a:off x="1383029" y="3605021"/>
              <a:ext cx="10424160" cy="561340"/>
            </a:xfrm>
            <a:custGeom>
              <a:avLst/>
              <a:gdLst/>
              <a:ahLst/>
              <a:cxnLst/>
              <a:rect l="l" t="t" r="r" b="b"/>
              <a:pathLst>
                <a:path w="10424160" h="561339">
                  <a:moveTo>
                    <a:pt x="0" y="0"/>
                  </a:moveTo>
                  <a:lnTo>
                    <a:pt x="10424160" y="0"/>
                  </a:lnTo>
                  <a:lnTo>
                    <a:pt x="10424160" y="560832"/>
                  </a:lnTo>
                  <a:lnTo>
                    <a:pt x="0" y="560832"/>
                  </a:lnTo>
                  <a:lnTo>
                    <a:pt x="0" y="0"/>
                  </a:lnTo>
                  <a:close/>
                </a:path>
              </a:pathLst>
            </a:custGeom>
            <a:ln w="25400">
              <a:solidFill>
                <a:srgbClr val="FFFFFF"/>
              </a:solidFill>
            </a:ln>
          </p:spPr>
          <p:txBody>
            <a:bodyPr wrap="square" lIns="0" tIns="0" rIns="0" bIns="0" rtlCol="0"/>
            <a:lstStyle/>
            <a:p>
              <a:pPr defTabSz="686532"/>
              <a:endParaRPr sz="1351" kern="0">
                <a:solidFill>
                  <a:sysClr val="windowText" lastClr="000000"/>
                </a:solidFill>
              </a:endParaRPr>
            </a:p>
          </p:txBody>
        </p:sp>
        <p:sp>
          <p:nvSpPr>
            <p:cNvPr id="75" name="object 15"/>
            <p:cNvSpPr/>
            <p:nvPr/>
          </p:nvSpPr>
          <p:spPr>
            <a:xfrm>
              <a:off x="1034034" y="3534917"/>
              <a:ext cx="699770" cy="701040"/>
            </a:xfrm>
            <a:custGeom>
              <a:avLst/>
              <a:gdLst/>
              <a:ahLst/>
              <a:cxnLst/>
              <a:rect l="l" t="t" r="r" b="b"/>
              <a:pathLst>
                <a:path w="699769" h="701039">
                  <a:moveTo>
                    <a:pt x="349758" y="0"/>
                  </a:moveTo>
                  <a:lnTo>
                    <a:pt x="302297" y="3200"/>
                  </a:lnTo>
                  <a:lnTo>
                    <a:pt x="256778" y="12523"/>
                  </a:lnTo>
                  <a:lnTo>
                    <a:pt x="213615" y="27551"/>
                  </a:lnTo>
                  <a:lnTo>
                    <a:pt x="173227" y="47864"/>
                  </a:lnTo>
                  <a:lnTo>
                    <a:pt x="136030" y="73047"/>
                  </a:lnTo>
                  <a:lnTo>
                    <a:pt x="102441" y="102679"/>
                  </a:lnTo>
                  <a:lnTo>
                    <a:pt x="72876" y="136344"/>
                  </a:lnTo>
                  <a:lnTo>
                    <a:pt x="47751" y="173623"/>
                  </a:lnTo>
                  <a:lnTo>
                    <a:pt x="27485" y="214098"/>
                  </a:lnTo>
                  <a:lnTo>
                    <a:pt x="12493" y="257351"/>
                  </a:lnTo>
                  <a:lnTo>
                    <a:pt x="3192" y="302964"/>
                  </a:lnTo>
                  <a:lnTo>
                    <a:pt x="0" y="350519"/>
                  </a:lnTo>
                  <a:lnTo>
                    <a:pt x="3192" y="398075"/>
                  </a:lnTo>
                  <a:lnTo>
                    <a:pt x="12493" y="443688"/>
                  </a:lnTo>
                  <a:lnTo>
                    <a:pt x="27485" y="486941"/>
                  </a:lnTo>
                  <a:lnTo>
                    <a:pt x="47752" y="527416"/>
                  </a:lnTo>
                  <a:lnTo>
                    <a:pt x="72876" y="564695"/>
                  </a:lnTo>
                  <a:lnTo>
                    <a:pt x="102441" y="598360"/>
                  </a:lnTo>
                  <a:lnTo>
                    <a:pt x="136030" y="627992"/>
                  </a:lnTo>
                  <a:lnTo>
                    <a:pt x="173228" y="653175"/>
                  </a:lnTo>
                  <a:lnTo>
                    <a:pt x="213615" y="673488"/>
                  </a:lnTo>
                  <a:lnTo>
                    <a:pt x="256778" y="688516"/>
                  </a:lnTo>
                  <a:lnTo>
                    <a:pt x="302297" y="697839"/>
                  </a:lnTo>
                  <a:lnTo>
                    <a:pt x="349758" y="701040"/>
                  </a:lnTo>
                  <a:lnTo>
                    <a:pt x="397218" y="697839"/>
                  </a:lnTo>
                  <a:lnTo>
                    <a:pt x="442737" y="688516"/>
                  </a:lnTo>
                  <a:lnTo>
                    <a:pt x="485900" y="673488"/>
                  </a:lnTo>
                  <a:lnTo>
                    <a:pt x="526288" y="653175"/>
                  </a:lnTo>
                  <a:lnTo>
                    <a:pt x="563485" y="627992"/>
                  </a:lnTo>
                  <a:lnTo>
                    <a:pt x="597074" y="598360"/>
                  </a:lnTo>
                  <a:lnTo>
                    <a:pt x="626639" y="564695"/>
                  </a:lnTo>
                  <a:lnTo>
                    <a:pt x="651763" y="527416"/>
                  </a:lnTo>
                  <a:lnTo>
                    <a:pt x="672030" y="486941"/>
                  </a:lnTo>
                  <a:lnTo>
                    <a:pt x="687022" y="443688"/>
                  </a:lnTo>
                  <a:lnTo>
                    <a:pt x="696323" y="398075"/>
                  </a:lnTo>
                  <a:lnTo>
                    <a:pt x="699516" y="350519"/>
                  </a:lnTo>
                  <a:lnTo>
                    <a:pt x="696323" y="302964"/>
                  </a:lnTo>
                  <a:lnTo>
                    <a:pt x="687022" y="257351"/>
                  </a:lnTo>
                  <a:lnTo>
                    <a:pt x="672030" y="214098"/>
                  </a:lnTo>
                  <a:lnTo>
                    <a:pt x="651763" y="173623"/>
                  </a:lnTo>
                  <a:lnTo>
                    <a:pt x="626639" y="136344"/>
                  </a:lnTo>
                  <a:lnTo>
                    <a:pt x="597074" y="102679"/>
                  </a:lnTo>
                  <a:lnTo>
                    <a:pt x="563485" y="73047"/>
                  </a:lnTo>
                  <a:lnTo>
                    <a:pt x="526288" y="47864"/>
                  </a:lnTo>
                  <a:lnTo>
                    <a:pt x="485900" y="27551"/>
                  </a:lnTo>
                  <a:lnTo>
                    <a:pt x="442737" y="12523"/>
                  </a:lnTo>
                  <a:lnTo>
                    <a:pt x="397218" y="3200"/>
                  </a:lnTo>
                  <a:lnTo>
                    <a:pt x="349758" y="0"/>
                  </a:lnTo>
                  <a:close/>
                </a:path>
              </a:pathLst>
            </a:custGeom>
            <a:solidFill>
              <a:srgbClr val="FFFFFF"/>
            </a:solidFill>
          </p:spPr>
          <p:txBody>
            <a:bodyPr wrap="square" lIns="0" tIns="0" rIns="0" bIns="0" rtlCol="0"/>
            <a:lstStyle/>
            <a:p>
              <a:pPr defTabSz="686532"/>
              <a:endParaRPr sz="1351" kern="0">
                <a:solidFill>
                  <a:sysClr val="windowText" lastClr="000000"/>
                </a:solidFill>
              </a:endParaRPr>
            </a:p>
          </p:txBody>
        </p:sp>
        <p:sp>
          <p:nvSpPr>
            <p:cNvPr id="76" name="object 16"/>
            <p:cNvSpPr/>
            <p:nvPr/>
          </p:nvSpPr>
          <p:spPr>
            <a:xfrm>
              <a:off x="1034034" y="3534917"/>
              <a:ext cx="699770" cy="701040"/>
            </a:xfrm>
            <a:custGeom>
              <a:avLst/>
              <a:gdLst/>
              <a:ahLst/>
              <a:cxnLst/>
              <a:rect l="l" t="t" r="r" b="b"/>
              <a:pathLst>
                <a:path w="699769" h="701039">
                  <a:moveTo>
                    <a:pt x="0" y="350519"/>
                  </a:moveTo>
                  <a:lnTo>
                    <a:pt x="3192" y="302964"/>
                  </a:lnTo>
                  <a:lnTo>
                    <a:pt x="12493" y="257351"/>
                  </a:lnTo>
                  <a:lnTo>
                    <a:pt x="27485" y="214098"/>
                  </a:lnTo>
                  <a:lnTo>
                    <a:pt x="47751" y="173623"/>
                  </a:lnTo>
                  <a:lnTo>
                    <a:pt x="72876" y="136344"/>
                  </a:lnTo>
                  <a:lnTo>
                    <a:pt x="102441" y="102679"/>
                  </a:lnTo>
                  <a:lnTo>
                    <a:pt x="136030" y="73047"/>
                  </a:lnTo>
                  <a:lnTo>
                    <a:pt x="173227" y="47864"/>
                  </a:lnTo>
                  <a:lnTo>
                    <a:pt x="213615" y="27551"/>
                  </a:lnTo>
                  <a:lnTo>
                    <a:pt x="256778" y="12523"/>
                  </a:lnTo>
                  <a:lnTo>
                    <a:pt x="302297" y="3200"/>
                  </a:lnTo>
                  <a:lnTo>
                    <a:pt x="349758" y="0"/>
                  </a:lnTo>
                  <a:lnTo>
                    <a:pt x="397218" y="3200"/>
                  </a:lnTo>
                  <a:lnTo>
                    <a:pt x="442737" y="12523"/>
                  </a:lnTo>
                  <a:lnTo>
                    <a:pt x="485900" y="27551"/>
                  </a:lnTo>
                  <a:lnTo>
                    <a:pt x="526288" y="47864"/>
                  </a:lnTo>
                  <a:lnTo>
                    <a:pt x="563485" y="73047"/>
                  </a:lnTo>
                  <a:lnTo>
                    <a:pt x="597074" y="102679"/>
                  </a:lnTo>
                  <a:lnTo>
                    <a:pt x="626639" y="136344"/>
                  </a:lnTo>
                  <a:lnTo>
                    <a:pt x="651763" y="173623"/>
                  </a:lnTo>
                  <a:lnTo>
                    <a:pt x="672030" y="214098"/>
                  </a:lnTo>
                  <a:lnTo>
                    <a:pt x="687022" y="257351"/>
                  </a:lnTo>
                  <a:lnTo>
                    <a:pt x="696323" y="302964"/>
                  </a:lnTo>
                  <a:lnTo>
                    <a:pt x="699516" y="350519"/>
                  </a:lnTo>
                  <a:lnTo>
                    <a:pt x="696323" y="398075"/>
                  </a:lnTo>
                  <a:lnTo>
                    <a:pt x="687022" y="443688"/>
                  </a:lnTo>
                  <a:lnTo>
                    <a:pt x="672030" y="486941"/>
                  </a:lnTo>
                  <a:lnTo>
                    <a:pt x="651763" y="527416"/>
                  </a:lnTo>
                  <a:lnTo>
                    <a:pt x="626639" y="564695"/>
                  </a:lnTo>
                  <a:lnTo>
                    <a:pt x="597074" y="598360"/>
                  </a:lnTo>
                  <a:lnTo>
                    <a:pt x="563485" y="627992"/>
                  </a:lnTo>
                  <a:lnTo>
                    <a:pt x="526288" y="653175"/>
                  </a:lnTo>
                  <a:lnTo>
                    <a:pt x="485900" y="673488"/>
                  </a:lnTo>
                  <a:lnTo>
                    <a:pt x="442737" y="688516"/>
                  </a:lnTo>
                  <a:lnTo>
                    <a:pt x="397218" y="697839"/>
                  </a:lnTo>
                  <a:lnTo>
                    <a:pt x="349758" y="701040"/>
                  </a:lnTo>
                  <a:lnTo>
                    <a:pt x="302297" y="697839"/>
                  </a:lnTo>
                  <a:lnTo>
                    <a:pt x="256778" y="688516"/>
                  </a:lnTo>
                  <a:lnTo>
                    <a:pt x="213615" y="673488"/>
                  </a:lnTo>
                  <a:lnTo>
                    <a:pt x="173228" y="653175"/>
                  </a:lnTo>
                  <a:lnTo>
                    <a:pt x="136030" y="627992"/>
                  </a:lnTo>
                  <a:lnTo>
                    <a:pt x="102441" y="598360"/>
                  </a:lnTo>
                  <a:lnTo>
                    <a:pt x="72876" y="564695"/>
                  </a:lnTo>
                  <a:lnTo>
                    <a:pt x="47752" y="527416"/>
                  </a:lnTo>
                  <a:lnTo>
                    <a:pt x="27485" y="486941"/>
                  </a:lnTo>
                  <a:lnTo>
                    <a:pt x="12493" y="443688"/>
                  </a:lnTo>
                  <a:lnTo>
                    <a:pt x="3192" y="398075"/>
                  </a:lnTo>
                  <a:lnTo>
                    <a:pt x="0" y="350519"/>
                  </a:lnTo>
                  <a:close/>
                </a:path>
              </a:pathLst>
            </a:custGeom>
            <a:ln w="25400">
              <a:solidFill>
                <a:srgbClr val="5EAEA6"/>
              </a:solidFill>
            </a:ln>
          </p:spPr>
          <p:txBody>
            <a:bodyPr wrap="square" lIns="0" tIns="0" rIns="0" bIns="0" rtlCol="0"/>
            <a:lstStyle/>
            <a:p>
              <a:pPr defTabSz="686532"/>
              <a:endParaRPr sz="1351" kern="0">
                <a:solidFill>
                  <a:sysClr val="windowText" lastClr="000000"/>
                </a:solidFill>
              </a:endParaRPr>
            </a:p>
          </p:txBody>
        </p:sp>
        <p:sp>
          <p:nvSpPr>
            <p:cNvPr id="77" name="object 17"/>
            <p:cNvSpPr/>
            <p:nvPr/>
          </p:nvSpPr>
          <p:spPr>
            <a:xfrm>
              <a:off x="1261109" y="4444745"/>
              <a:ext cx="10546080" cy="561340"/>
            </a:xfrm>
            <a:custGeom>
              <a:avLst/>
              <a:gdLst/>
              <a:ahLst/>
              <a:cxnLst/>
              <a:rect l="l" t="t" r="r" b="b"/>
              <a:pathLst>
                <a:path w="10546080" h="561339">
                  <a:moveTo>
                    <a:pt x="10546080" y="0"/>
                  </a:moveTo>
                  <a:lnTo>
                    <a:pt x="0" y="0"/>
                  </a:lnTo>
                  <a:lnTo>
                    <a:pt x="0" y="560832"/>
                  </a:lnTo>
                  <a:lnTo>
                    <a:pt x="10546080" y="560832"/>
                  </a:lnTo>
                  <a:lnTo>
                    <a:pt x="10546080" y="0"/>
                  </a:lnTo>
                  <a:close/>
                </a:path>
              </a:pathLst>
            </a:custGeom>
            <a:solidFill>
              <a:srgbClr val="6079A8"/>
            </a:solidFill>
          </p:spPr>
          <p:txBody>
            <a:bodyPr wrap="square" lIns="0" tIns="0" rIns="0" bIns="0" rtlCol="0"/>
            <a:lstStyle/>
            <a:p>
              <a:pPr defTabSz="686532"/>
              <a:endParaRPr sz="1351" kern="0">
                <a:solidFill>
                  <a:sysClr val="windowText" lastClr="000000"/>
                </a:solidFill>
              </a:endParaRPr>
            </a:p>
          </p:txBody>
        </p:sp>
        <p:sp>
          <p:nvSpPr>
            <p:cNvPr id="78" name="object 18"/>
            <p:cNvSpPr/>
            <p:nvPr/>
          </p:nvSpPr>
          <p:spPr>
            <a:xfrm>
              <a:off x="1261109" y="4444745"/>
              <a:ext cx="10546080" cy="561340"/>
            </a:xfrm>
            <a:custGeom>
              <a:avLst/>
              <a:gdLst/>
              <a:ahLst/>
              <a:cxnLst/>
              <a:rect l="l" t="t" r="r" b="b"/>
              <a:pathLst>
                <a:path w="10546080" h="561339">
                  <a:moveTo>
                    <a:pt x="0" y="0"/>
                  </a:moveTo>
                  <a:lnTo>
                    <a:pt x="10546080" y="0"/>
                  </a:lnTo>
                  <a:lnTo>
                    <a:pt x="10546080" y="560832"/>
                  </a:lnTo>
                  <a:lnTo>
                    <a:pt x="0" y="560832"/>
                  </a:lnTo>
                  <a:lnTo>
                    <a:pt x="0" y="0"/>
                  </a:lnTo>
                  <a:close/>
                </a:path>
              </a:pathLst>
            </a:custGeom>
            <a:ln w="25400">
              <a:solidFill>
                <a:srgbClr val="FFFFFF"/>
              </a:solidFill>
            </a:ln>
          </p:spPr>
          <p:txBody>
            <a:bodyPr wrap="square" lIns="0" tIns="0" rIns="0" bIns="0" rtlCol="0"/>
            <a:lstStyle/>
            <a:p>
              <a:pPr defTabSz="686532"/>
              <a:endParaRPr sz="1351" kern="0">
                <a:solidFill>
                  <a:sysClr val="windowText" lastClr="000000"/>
                </a:solidFill>
              </a:endParaRPr>
            </a:p>
          </p:txBody>
        </p:sp>
        <p:sp>
          <p:nvSpPr>
            <p:cNvPr id="79" name="object 19"/>
            <p:cNvSpPr/>
            <p:nvPr/>
          </p:nvSpPr>
          <p:spPr>
            <a:xfrm>
              <a:off x="910590" y="4374641"/>
              <a:ext cx="699770" cy="701040"/>
            </a:xfrm>
            <a:custGeom>
              <a:avLst/>
              <a:gdLst/>
              <a:ahLst/>
              <a:cxnLst/>
              <a:rect l="l" t="t" r="r" b="b"/>
              <a:pathLst>
                <a:path w="699769" h="701039">
                  <a:moveTo>
                    <a:pt x="349758" y="0"/>
                  </a:moveTo>
                  <a:lnTo>
                    <a:pt x="302297" y="3200"/>
                  </a:lnTo>
                  <a:lnTo>
                    <a:pt x="256778" y="12523"/>
                  </a:lnTo>
                  <a:lnTo>
                    <a:pt x="213615" y="27551"/>
                  </a:lnTo>
                  <a:lnTo>
                    <a:pt x="173227" y="47864"/>
                  </a:lnTo>
                  <a:lnTo>
                    <a:pt x="136030" y="73047"/>
                  </a:lnTo>
                  <a:lnTo>
                    <a:pt x="102441" y="102679"/>
                  </a:lnTo>
                  <a:lnTo>
                    <a:pt x="72876" y="136344"/>
                  </a:lnTo>
                  <a:lnTo>
                    <a:pt x="47751" y="173623"/>
                  </a:lnTo>
                  <a:lnTo>
                    <a:pt x="27485" y="214098"/>
                  </a:lnTo>
                  <a:lnTo>
                    <a:pt x="12493" y="257351"/>
                  </a:lnTo>
                  <a:lnTo>
                    <a:pt x="3192" y="302964"/>
                  </a:lnTo>
                  <a:lnTo>
                    <a:pt x="0" y="350519"/>
                  </a:lnTo>
                  <a:lnTo>
                    <a:pt x="3192" y="398075"/>
                  </a:lnTo>
                  <a:lnTo>
                    <a:pt x="12493" y="443688"/>
                  </a:lnTo>
                  <a:lnTo>
                    <a:pt x="27485" y="486941"/>
                  </a:lnTo>
                  <a:lnTo>
                    <a:pt x="47752" y="527416"/>
                  </a:lnTo>
                  <a:lnTo>
                    <a:pt x="72876" y="564695"/>
                  </a:lnTo>
                  <a:lnTo>
                    <a:pt x="102441" y="598360"/>
                  </a:lnTo>
                  <a:lnTo>
                    <a:pt x="136030" y="627992"/>
                  </a:lnTo>
                  <a:lnTo>
                    <a:pt x="173228" y="653175"/>
                  </a:lnTo>
                  <a:lnTo>
                    <a:pt x="213615" y="673488"/>
                  </a:lnTo>
                  <a:lnTo>
                    <a:pt x="256778" y="688516"/>
                  </a:lnTo>
                  <a:lnTo>
                    <a:pt x="302297" y="697839"/>
                  </a:lnTo>
                  <a:lnTo>
                    <a:pt x="349758" y="701039"/>
                  </a:lnTo>
                  <a:lnTo>
                    <a:pt x="397218" y="697839"/>
                  </a:lnTo>
                  <a:lnTo>
                    <a:pt x="442737" y="688516"/>
                  </a:lnTo>
                  <a:lnTo>
                    <a:pt x="485900" y="673488"/>
                  </a:lnTo>
                  <a:lnTo>
                    <a:pt x="526288" y="653175"/>
                  </a:lnTo>
                  <a:lnTo>
                    <a:pt x="563485" y="627992"/>
                  </a:lnTo>
                  <a:lnTo>
                    <a:pt x="597074" y="598360"/>
                  </a:lnTo>
                  <a:lnTo>
                    <a:pt x="626639" y="564695"/>
                  </a:lnTo>
                  <a:lnTo>
                    <a:pt x="651763" y="527416"/>
                  </a:lnTo>
                  <a:lnTo>
                    <a:pt x="672030" y="486941"/>
                  </a:lnTo>
                  <a:lnTo>
                    <a:pt x="687022" y="443688"/>
                  </a:lnTo>
                  <a:lnTo>
                    <a:pt x="696323" y="398075"/>
                  </a:lnTo>
                  <a:lnTo>
                    <a:pt x="699516" y="350519"/>
                  </a:lnTo>
                  <a:lnTo>
                    <a:pt x="696323" y="302964"/>
                  </a:lnTo>
                  <a:lnTo>
                    <a:pt x="687022" y="257351"/>
                  </a:lnTo>
                  <a:lnTo>
                    <a:pt x="672030" y="214098"/>
                  </a:lnTo>
                  <a:lnTo>
                    <a:pt x="651763" y="173623"/>
                  </a:lnTo>
                  <a:lnTo>
                    <a:pt x="626639" y="136344"/>
                  </a:lnTo>
                  <a:lnTo>
                    <a:pt x="597074" y="102679"/>
                  </a:lnTo>
                  <a:lnTo>
                    <a:pt x="563485" y="73047"/>
                  </a:lnTo>
                  <a:lnTo>
                    <a:pt x="526288" y="47864"/>
                  </a:lnTo>
                  <a:lnTo>
                    <a:pt x="485900" y="27551"/>
                  </a:lnTo>
                  <a:lnTo>
                    <a:pt x="442737" y="12523"/>
                  </a:lnTo>
                  <a:lnTo>
                    <a:pt x="397218" y="3200"/>
                  </a:lnTo>
                  <a:lnTo>
                    <a:pt x="349758" y="0"/>
                  </a:lnTo>
                  <a:close/>
                </a:path>
              </a:pathLst>
            </a:custGeom>
            <a:solidFill>
              <a:srgbClr val="FFFFFF"/>
            </a:solidFill>
          </p:spPr>
          <p:txBody>
            <a:bodyPr wrap="square" lIns="0" tIns="0" rIns="0" bIns="0" rtlCol="0"/>
            <a:lstStyle/>
            <a:p>
              <a:pPr defTabSz="686532"/>
              <a:endParaRPr sz="1351" kern="0">
                <a:solidFill>
                  <a:sysClr val="windowText" lastClr="000000"/>
                </a:solidFill>
              </a:endParaRPr>
            </a:p>
          </p:txBody>
        </p:sp>
        <p:sp>
          <p:nvSpPr>
            <p:cNvPr id="80" name="object 20"/>
            <p:cNvSpPr/>
            <p:nvPr/>
          </p:nvSpPr>
          <p:spPr>
            <a:xfrm>
              <a:off x="910590" y="4374641"/>
              <a:ext cx="699770" cy="701040"/>
            </a:xfrm>
            <a:custGeom>
              <a:avLst/>
              <a:gdLst/>
              <a:ahLst/>
              <a:cxnLst/>
              <a:rect l="l" t="t" r="r" b="b"/>
              <a:pathLst>
                <a:path w="699769" h="701039">
                  <a:moveTo>
                    <a:pt x="0" y="350519"/>
                  </a:moveTo>
                  <a:lnTo>
                    <a:pt x="3192" y="302964"/>
                  </a:lnTo>
                  <a:lnTo>
                    <a:pt x="12493" y="257351"/>
                  </a:lnTo>
                  <a:lnTo>
                    <a:pt x="27485" y="214098"/>
                  </a:lnTo>
                  <a:lnTo>
                    <a:pt x="47751" y="173623"/>
                  </a:lnTo>
                  <a:lnTo>
                    <a:pt x="72876" y="136344"/>
                  </a:lnTo>
                  <a:lnTo>
                    <a:pt x="102441" y="102679"/>
                  </a:lnTo>
                  <a:lnTo>
                    <a:pt x="136030" y="73047"/>
                  </a:lnTo>
                  <a:lnTo>
                    <a:pt x="173227" y="47864"/>
                  </a:lnTo>
                  <a:lnTo>
                    <a:pt x="213615" y="27551"/>
                  </a:lnTo>
                  <a:lnTo>
                    <a:pt x="256778" y="12523"/>
                  </a:lnTo>
                  <a:lnTo>
                    <a:pt x="302297" y="3200"/>
                  </a:lnTo>
                  <a:lnTo>
                    <a:pt x="349758" y="0"/>
                  </a:lnTo>
                  <a:lnTo>
                    <a:pt x="397218" y="3200"/>
                  </a:lnTo>
                  <a:lnTo>
                    <a:pt x="442737" y="12523"/>
                  </a:lnTo>
                  <a:lnTo>
                    <a:pt x="485900" y="27551"/>
                  </a:lnTo>
                  <a:lnTo>
                    <a:pt x="526288" y="47864"/>
                  </a:lnTo>
                  <a:lnTo>
                    <a:pt x="563485" y="73047"/>
                  </a:lnTo>
                  <a:lnTo>
                    <a:pt x="597074" y="102679"/>
                  </a:lnTo>
                  <a:lnTo>
                    <a:pt x="626639" y="136344"/>
                  </a:lnTo>
                  <a:lnTo>
                    <a:pt x="651763" y="173623"/>
                  </a:lnTo>
                  <a:lnTo>
                    <a:pt x="672030" y="214098"/>
                  </a:lnTo>
                  <a:lnTo>
                    <a:pt x="687022" y="257351"/>
                  </a:lnTo>
                  <a:lnTo>
                    <a:pt x="696323" y="302964"/>
                  </a:lnTo>
                  <a:lnTo>
                    <a:pt x="699516" y="350519"/>
                  </a:lnTo>
                  <a:lnTo>
                    <a:pt x="696323" y="398075"/>
                  </a:lnTo>
                  <a:lnTo>
                    <a:pt x="687022" y="443688"/>
                  </a:lnTo>
                  <a:lnTo>
                    <a:pt x="672030" y="486941"/>
                  </a:lnTo>
                  <a:lnTo>
                    <a:pt x="651763" y="527416"/>
                  </a:lnTo>
                  <a:lnTo>
                    <a:pt x="626639" y="564695"/>
                  </a:lnTo>
                  <a:lnTo>
                    <a:pt x="597074" y="598360"/>
                  </a:lnTo>
                  <a:lnTo>
                    <a:pt x="563485" y="627992"/>
                  </a:lnTo>
                  <a:lnTo>
                    <a:pt x="526288" y="653175"/>
                  </a:lnTo>
                  <a:lnTo>
                    <a:pt x="485900" y="673488"/>
                  </a:lnTo>
                  <a:lnTo>
                    <a:pt x="442737" y="688516"/>
                  </a:lnTo>
                  <a:lnTo>
                    <a:pt x="397218" y="697839"/>
                  </a:lnTo>
                  <a:lnTo>
                    <a:pt x="349758" y="701039"/>
                  </a:lnTo>
                  <a:lnTo>
                    <a:pt x="302297" y="697839"/>
                  </a:lnTo>
                  <a:lnTo>
                    <a:pt x="256778" y="688516"/>
                  </a:lnTo>
                  <a:lnTo>
                    <a:pt x="213615" y="673488"/>
                  </a:lnTo>
                  <a:lnTo>
                    <a:pt x="173228" y="653175"/>
                  </a:lnTo>
                  <a:lnTo>
                    <a:pt x="136030" y="627992"/>
                  </a:lnTo>
                  <a:lnTo>
                    <a:pt x="102441" y="598360"/>
                  </a:lnTo>
                  <a:lnTo>
                    <a:pt x="72876" y="564695"/>
                  </a:lnTo>
                  <a:lnTo>
                    <a:pt x="47752" y="527416"/>
                  </a:lnTo>
                  <a:lnTo>
                    <a:pt x="27485" y="486941"/>
                  </a:lnTo>
                  <a:lnTo>
                    <a:pt x="12493" y="443688"/>
                  </a:lnTo>
                  <a:lnTo>
                    <a:pt x="3192" y="398075"/>
                  </a:lnTo>
                  <a:lnTo>
                    <a:pt x="0" y="350519"/>
                  </a:lnTo>
                  <a:close/>
                </a:path>
              </a:pathLst>
            </a:custGeom>
            <a:ln w="25400">
              <a:solidFill>
                <a:srgbClr val="6079A8"/>
              </a:solidFill>
            </a:ln>
          </p:spPr>
          <p:txBody>
            <a:bodyPr wrap="square" lIns="0" tIns="0" rIns="0" bIns="0" rtlCol="0"/>
            <a:lstStyle/>
            <a:p>
              <a:pPr defTabSz="686532"/>
              <a:endParaRPr sz="1351" kern="0">
                <a:solidFill>
                  <a:sysClr val="windowText" lastClr="000000"/>
                </a:solidFill>
              </a:endParaRPr>
            </a:p>
          </p:txBody>
        </p:sp>
        <p:sp>
          <p:nvSpPr>
            <p:cNvPr id="81" name="object 21"/>
            <p:cNvSpPr/>
            <p:nvPr/>
          </p:nvSpPr>
          <p:spPr>
            <a:xfrm>
              <a:off x="858774" y="5244845"/>
              <a:ext cx="10948670" cy="640080"/>
            </a:xfrm>
            <a:custGeom>
              <a:avLst/>
              <a:gdLst/>
              <a:ahLst/>
              <a:cxnLst/>
              <a:rect l="l" t="t" r="r" b="b"/>
              <a:pathLst>
                <a:path w="10948670" h="640079">
                  <a:moveTo>
                    <a:pt x="10948416" y="0"/>
                  </a:moveTo>
                  <a:lnTo>
                    <a:pt x="0" y="0"/>
                  </a:lnTo>
                  <a:lnTo>
                    <a:pt x="0" y="640080"/>
                  </a:lnTo>
                  <a:lnTo>
                    <a:pt x="10948416" y="640080"/>
                  </a:lnTo>
                  <a:lnTo>
                    <a:pt x="10948416" y="0"/>
                  </a:lnTo>
                  <a:close/>
                </a:path>
              </a:pathLst>
            </a:custGeom>
            <a:solidFill>
              <a:srgbClr val="8063A1"/>
            </a:solidFill>
          </p:spPr>
          <p:txBody>
            <a:bodyPr wrap="square" lIns="0" tIns="0" rIns="0" bIns="0" rtlCol="0"/>
            <a:lstStyle/>
            <a:p>
              <a:pPr defTabSz="686532"/>
              <a:endParaRPr sz="1351" kern="0">
                <a:solidFill>
                  <a:sysClr val="windowText" lastClr="000000"/>
                </a:solidFill>
              </a:endParaRPr>
            </a:p>
          </p:txBody>
        </p:sp>
        <p:sp>
          <p:nvSpPr>
            <p:cNvPr id="82" name="object 22"/>
            <p:cNvSpPr/>
            <p:nvPr/>
          </p:nvSpPr>
          <p:spPr>
            <a:xfrm>
              <a:off x="858774" y="5244845"/>
              <a:ext cx="10948670" cy="640080"/>
            </a:xfrm>
            <a:custGeom>
              <a:avLst/>
              <a:gdLst/>
              <a:ahLst/>
              <a:cxnLst/>
              <a:rect l="l" t="t" r="r" b="b"/>
              <a:pathLst>
                <a:path w="10948670" h="640079">
                  <a:moveTo>
                    <a:pt x="0" y="0"/>
                  </a:moveTo>
                  <a:lnTo>
                    <a:pt x="10948416" y="0"/>
                  </a:lnTo>
                  <a:lnTo>
                    <a:pt x="10948416" y="640080"/>
                  </a:lnTo>
                  <a:lnTo>
                    <a:pt x="0" y="640080"/>
                  </a:lnTo>
                  <a:lnTo>
                    <a:pt x="0" y="0"/>
                  </a:lnTo>
                  <a:close/>
                </a:path>
              </a:pathLst>
            </a:custGeom>
            <a:ln w="25400">
              <a:solidFill>
                <a:srgbClr val="FFFFFF"/>
              </a:solidFill>
            </a:ln>
          </p:spPr>
          <p:txBody>
            <a:bodyPr wrap="square" lIns="0" tIns="0" rIns="0" bIns="0" rtlCol="0"/>
            <a:lstStyle/>
            <a:p>
              <a:pPr defTabSz="686532"/>
              <a:endParaRPr sz="1351" kern="0">
                <a:solidFill>
                  <a:sysClr val="windowText" lastClr="000000"/>
                </a:solidFill>
              </a:endParaRPr>
            </a:p>
          </p:txBody>
        </p:sp>
      </p:grpSp>
      <p:grpSp>
        <p:nvGrpSpPr>
          <p:cNvPr id="83" name="object 27" title="icons in order from top to bottom: person shrugging, pencil, lightbulb, laptop, courthouse"/>
          <p:cNvGrpSpPr/>
          <p:nvPr/>
        </p:nvGrpSpPr>
        <p:grpSpPr>
          <a:xfrm>
            <a:off x="198840" y="1232188"/>
            <a:ext cx="861481" cy="2985387"/>
            <a:chOff x="495554" y="1952174"/>
            <a:chExt cx="1147445" cy="3976370"/>
          </a:xfrm>
        </p:grpSpPr>
        <p:sp>
          <p:nvSpPr>
            <p:cNvPr id="84" name="object 28"/>
            <p:cNvSpPr/>
            <p:nvPr/>
          </p:nvSpPr>
          <p:spPr>
            <a:xfrm>
              <a:off x="508254" y="5215889"/>
              <a:ext cx="701040" cy="699770"/>
            </a:xfrm>
            <a:custGeom>
              <a:avLst/>
              <a:gdLst/>
              <a:ahLst/>
              <a:cxnLst/>
              <a:rect l="l" t="t" r="r" b="b"/>
              <a:pathLst>
                <a:path w="701040" h="699770">
                  <a:moveTo>
                    <a:pt x="350520" y="0"/>
                  </a:moveTo>
                  <a:lnTo>
                    <a:pt x="302964" y="3192"/>
                  </a:lnTo>
                  <a:lnTo>
                    <a:pt x="257351" y="12493"/>
                  </a:lnTo>
                  <a:lnTo>
                    <a:pt x="214098" y="27485"/>
                  </a:lnTo>
                  <a:lnTo>
                    <a:pt x="173623" y="47751"/>
                  </a:lnTo>
                  <a:lnTo>
                    <a:pt x="136344" y="72876"/>
                  </a:lnTo>
                  <a:lnTo>
                    <a:pt x="102679" y="102441"/>
                  </a:lnTo>
                  <a:lnTo>
                    <a:pt x="73047" y="136030"/>
                  </a:lnTo>
                  <a:lnTo>
                    <a:pt x="47864" y="173227"/>
                  </a:lnTo>
                  <a:lnTo>
                    <a:pt x="27551" y="213615"/>
                  </a:lnTo>
                  <a:lnTo>
                    <a:pt x="12523" y="256778"/>
                  </a:lnTo>
                  <a:lnTo>
                    <a:pt x="3200" y="302297"/>
                  </a:lnTo>
                  <a:lnTo>
                    <a:pt x="0" y="349757"/>
                  </a:lnTo>
                  <a:lnTo>
                    <a:pt x="3200" y="397218"/>
                  </a:lnTo>
                  <a:lnTo>
                    <a:pt x="12523" y="442737"/>
                  </a:lnTo>
                  <a:lnTo>
                    <a:pt x="27551" y="485900"/>
                  </a:lnTo>
                  <a:lnTo>
                    <a:pt x="47864" y="526287"/>
                  </a:lnTo>
                  <a:lnTo>
                    <a:pt x="73047" y="563485"/>
                  </a:lnTo>
                  <a:lnTo>
                    <a:pt x="102679" y="597074"/>
                  </a:lnTo>
                  <a:lnTo>
                    <a:pt x="136344" y="626639"/>
                  </a:lnTo>
                  <a:lnTo>
                    <a:pt x="173623" y="651763"/>
                  </a:lnTo>
                  <a:lnTo>
                    <a:pt x="214098" y="672030"/>
                  </a:lnTo>
                  <a:lnTo>
                    <a:pt x="257351" y="687022"/>
                  </a:lnTo>
                  <a:lnTo>
                    <a:pt x="302964" y="696323"/>
                  </a:lnTo>
                  <a:lnTo>
                    <a:pt x="350520" y="699515"/>
                  </a:lnTo>
                  <a:lnTo>
                    <a:pt x="398075" y="696323"/>
                  </a:lnTo>
                  <a:lnTo>
                    <a:pt x="443688" y="687022"/>
                  </a:lnTo>
                  <a:lnTo>
                    <a:pt x="486941" y="672030"/>
                  </a:lnTo>
                  <a:lnTo>
                    <a:pt x="527416" y="651763"/>
                  </a:lnTo>
                  <a:lnTo>
                    <a:pt x="564695" y="626639"/>
                  </a:lnTo>
                  <a:lnTo>
                    <a:pt x="598360" y="597074"/>
                  </a:lnTo>
                  <a:lnTo>
                    <a:pt x="627992" y="563485"/>
                  </a:lnTo>
                  <a:lnTo>
                    <a:pt x="653175" y="526287"/>
                  </a:lnTo>
                  <a:lnTo>
                    <a:pt x="673488" y="485900"/>
                  </a:lnTo>
                  <a:lnTo>
                    <a:pt x="688516" y="442737"/>
                  </a:lnTo>
                  <a:lnTo>
                    <a:pt x="697839" y="397218"/>
                  </a:lnTo>
                  <a:lnTo>
                    <a:pt x="701040" y="349757"/>
                  </a:lnTo>
                  <a:lnTo>
                    <a:pt x="697839" y="302297"/>
                  </a:lnTo>
                  <a:lnTo>
                    <a:pt x="688516" y="256778"/>
                  </a:lnTo>
                  <a:lnTo>
                    <a:pt x="673488" y="213615"/>
                  </a:lnTo>
                  <a:lnTo>
                    <a:pt x="653175" y="173227"/>
                  </a:lnTo>
                  <a:lnTo>
                    <a:pt x="627992" y="136030"/>
                  </a:lnTo>
                  <a:lnTo>
                    <a:pt x="598360" y="102441"/>
                  </a:lnTo>
                  <a:lnTo>
                    <a:pt x="564695" y="72876"/>
                  </a:lnTo>
                  <a:lnTo>
                    <a:pt x="527416" y="47751"/>
                  </a:lnTo>
                  <a:lnTo>
                    <a:pt x="486941" y="27485"/>
                  </a:lnTo>
                  <a:lnTo>
                    <a:pt x="443688" y="12493"/>
                  </a:lnTo>
                  <a:lnTo>
                    <a:pt x="398075" y="3192"/>
                  </a:lnTo>
                  <a:lnTo>
                    <a:pt x="350520" y="0"/>
                  </a:lnTo>
                  <a:close/>
                </a:path>
              </a:pathLst>
            </a:custGeom>
            <a:solidFill>
              <a:srgbClr val="FFFFFF"/>
            </a:solidFill>
          </p:spPr>
          <p:txBody>
            <a:bodyPr wrap="square" lIns="0" tIns="0" rIns="0" bIns="0" rtlCol="0"/>
            <a:lstStyle/>
            <a:p>
              <a:pPr defTabSz="686532"/>
              <a:endParaRPr sz="1351" kern="0">
                <a:solidFill>
                  <a:sysClr val="windowText" lastClr="000000"/>
                </a:solidFill>
              </a:endParaRPr>
            </a:p>
          </p:txBody>
        </p:sp>
        <p:sp>
          <p:nvSpPr>
            <p:cNvPr id="85" name="object 29"/>
            <p:cNvSpPr/>
            <p:nvPr/>
          </p:nvSpPr>
          <p:spPr>
            <a:xfrm>
              <a:off x="508254" y="5215889"/>
              <a:ext cx="701040" cy="699770"/>
            </a:xfrm>
            <a:custGeom>
              <a:avLst/>
              <a:gdLst/>
              <a:ahLst/>
              <a:cxnLst/>
              <a:rect l="l" t="t" r="r" b="b"/>
              <a:pathLst>
                <a:path w="701040" h="699770">
                  <a:moveTo>
                    <a:pt x="0" y="349757"/>
                  </a:moveTo>
                  <a:lnTo>
                    <a:pt x="3200" y="302297"/>
                  </a:lnTo>
                  <a:lnTo>
                    <a:pt x="12523" y="256778"/>
                  </a:lnTo>
                  <a:lnTo>
                    <a:pt x="27551" y="213615"/>
                  </a:lnTo>
                  <a:lnTo>
                    <a:pt x="47864" y="173227"/>
                  </a:lnTo>
                  <a:lnTo>
                    <a:pt x="73047" y="136030"/>
                  </a:lnTo>
                  <a:lnTo>
                    <a:pt x="102679" y="102441"/>
                  </a:lnTo>
                  <a:lnTo>
                    <a:pt x="136344" y="72876"/>
                  </a:lnTo>
                  <a:lnTo>
                    <a:pt x="173623" y="47751"/>
                  </a:lnTo>
                  <a:lnTo>
                    <a:pt x="214098" y="27485"/>
                  </a:lnTo>
                  <a:lnTo>
                    <a:pt x="257351" y="12493"/>
                  </a:lnTo>
                  <a:lnTo>
                    <a:pt x="302964" y="3192"/>
                  </a:lnTo>
                  <a:lnTo>
                    <a:pt x="350520" y="0"/>
                  </a:lnTo>
                  <a:lnTo>
                    <a:pt x="398075" y="3192"/>
                  </a:lnTo>
                  <a:lnTo>
                    <a:pt x="443688" y="12493"/>
                  </a:lnTo>
                  <a:lnTo>
                    <a:pt x="486941" y="27485"/>
                  </a:lnTo>
                  <a:lnTo>
                    <a:pt x="527416" y="47751"/>
                  </a:lnTo>
                  <a:lnTo>
                    <a:pt x="564695" y="72876"/>
                  </a:lnTo>
                  <a:lnTo>
                    <a:pt x="598360" y="102441"/>
                  </a:lnTo>
                  <a:lnTo>
                    <a:pt x="627992" y="136030"/>
                  </a:lnTo>
                  <a:lnTo>
                    <a:pt x="653175" y="173227"/>
                  </a:lnTo>
                  <a:lnTo>
                    <a:pt x="673488" y="213615"/>
                  </a:lnTo>
                  <a:lnTo>
                    <a:pt x="688516" y="256778"/>
                  </a:lnTo>
                  <a:lnTo>
                    <a:pt x="697839" y="302297"/>
                  </a:lnTo>
                  <a:lnTo>
                    <a:pt x="701040" y="349757"/>
                  </a:lnTo>
                  <a:lnTo>
                    <a:pt x="697839" y="397218"/>
                  </a:lnTo>
                  <a:lnTo>
                    <a:pt x="688516" y="442737"/>
                  </a:lnTo>
                  <a:lnTo>
                    <a:pt x="673488" y="485900"/>
                  </a:lnTo>
                  <a:lnTo>
                    <a:pt x="653175" y="526287"/>
                  </a:lnTo>
                  <a:lnTo>
                    <a:pt x="627992" y="563485"/>
                  </a:lnTo>
                  <a:lnTo>
                    <a:pt x="598360" y="597074"/>
                  </a:lnTo>
                  <a:lnTo>
                    <a:pt x="564695" y="626639"/>
                  </a:lnTo>
                  <a:lnTo>
                    <a:pt x="527416" y="651763"/>
                  </a:lnTo>
                  <a:lnTo>
                    <a:pt x="486941" y="672030"/>
                  </a:lnTo>
                  <a:lnTo>
                    <a:pt x="443688" y="687022"/>
                  </a:lnTo>
                  <a:lnTo>
                    <a:pt x="398075" y="696323"/>
                  </a:lnTo>
                  <a:lnTo>
                    <a:pt x="350520" y="699515"/>
                  </a:lnTo>
                  <a:lnTo>
                    <a:pt x="302964" y="696323"/>
                  </a:lnTo>
                  <a:lnTo>
                    <a:pt x="257351" y="687022"/>
                  </a:lnTo>
                  <a:lnTo>
                    <a:pt x="214098" y="672030"/>
                  </a:lnTo>
                  <a:lnTo>
                    <a:pt x="173623" y="651763"/>
                  </a:lnTo>
                  <a:lnTo>
                    <a:pt x="136344" y="626639"/>
                  </a:lnTo>
                  <a:lnTo>
                    <a:pt x="102679" y="597074"/>
                  </a:lnTo>
                  <a:lnTo>
                    <a:pt x="73047" y="563485"/>
                  </a:lnTo>
                  <a:lnTo>
                    <a:pt x="47864" y="526287"/>
                  </a:lnTo>
                  <a:lnTo>
                    <a:pt x="27551" y="485900"/>
                  </a:lnTo>
                  <a:lnTo>
                    <a:pt x="12523" y="442737"/>
                  </a:lnTo>
                  <a:lnTo>
                    <a:pt x="3200" y="397218"/>
                  </a:lnTo>
                  <a:lnTo>
                    <a:pt x="0" y="349757"/>
                  </a:lnTo>
                  <a:close/>
                </a:path>
              </a:pathLst>
            </a:custGeom>
            <a:ln w="25400">
              <a:solidFill>
                <a:srgbClr val="8063A1"/>
              </a:solidFill>
            </a:ln>
          </p:spPr>
          <p:txBody>
            <a:bodyPr wrap="square" lIns="0" tIns="0" rIns="0" bIns="0" rtlCol="0"/>
            <a:lstStyle/>
            <a:p>
              <a:pPr defTabSz="686532"/>
              <a:endParaRPr sz="1351" kern="0">
                <a:solidFill>
                  <a:sysClr val="windowText" lastClr="000000"/>
                </a:solidFill>
              </a:endParaRPr>
            </a:p>
          </p:txBody>
        </p:sp>
        <p:pic>
          <p:nvPicPr>
            <p:cNvPr id="86" name="object 30" title="icon of a person"/>
            <p:cNvPicPr/>
            <p:nvPr/>
          </p:nvPicPr>
          <p:blipFill>
            <a:blip r:embed="rId2" cstate="print"/>
            <a:stretch>
              <a:fillRect/>
            </a:stretch>
          </p:blipFill>
          <p:spPr>
            <a:xfrm>
              <a:off x="814652" y="1952174"/>
              <a:ext cx="90511" cy="90468"/>
            </a:xfrm>
            <a:prstGeom prst="rect">
              <a:avLst/>
            </a:prstGeom>
          </p:spPr>
        </p:pic>
        <p:sp>
          <p:nvSpPr>
            <p:cNvPr id="87" name="object 31"/>
            <p:cNvSpPr/>
            <p:nvPr/>
          </p:nvSpPr>
          <p:spPr>
            <a:xfrm>
              <a:off x="683463" y="2053957"/>
              <a:ext cx="353060" cy="407670"/>
            </a:xfrm>
            <a:custGeom>
              <a:avLst/>
              <a:gdLst/>
              <a:ahLst/>
              <a:cxnLst/>
              <a:rect l="l" t="t" r="r" b="b"/>
              <a:pathLst>
                <a:path w="353059" h="407669">
                  <a:moveTo>
                    <a:pt x="233006" y="64744"/>
                  </a:moveTo>
                  <a:lnTo>
                    <a:pt x="230466" y="62191"/>
                  </a:lnTo>
                  <a:lnTo>
                    <a:pt x="227355" y="62191"/>
                  </a:lnTo>
                  <a:lnTo>
                    <a:pt x="224243" y="62191"/>
                  </a:lnTo>
                  <a:lnTo>
                    <a:pt x="221691" y="64744"/>
                  </a:lnTo>
                  <a:lnTo>
                    <a:pt x="221691" y="395795"/>
                  </a:lnTo>
                  <a:lnTo>
                    <a:pt x="182092" y="395795"/>
                  </a:lnTo>
                  <a:lnTo>
                    <a:pt x="182092" y="203555"/>
                  </a:lnTo>
                  <a:lnTo>
                    <a:pt x="170776" y="203555"/>
                  </a:lnTo>
                  <a:lnTo>
                    <a:pt x="170776" y="395795"/>
                  </a:lnTo>
                  <a:lnTo>
                    <a:pt x="131178" y="395795"/>
                  </a:lnTo>
                  <a:lnTo>
                    <a:pt x="131178" y="64744"/>
                  </a:lnTo>
                  <a:lnTo>
                    <a:pt x="128638" y="62191"/>
                  </a:lnTo>
                  <a:lnTo>
                    <a:pt x="122415" y="62191"/>
                  </a:lnTo>
                  <a:lnTo>
                    <a:pt x="119862" y="64744"/>
                  </a:lnTo>
                  <a:lnTo>
                    <a:pt x="119862" y="407111"/>
                  </a:lnTo>
                  <a:lnTo>
                    <a:pt x="233006" y="407111"/>
                  </a:lnTo>
                  <a:lnTo>
                    <a:pt x="233006" y="64744"/>
                  </a:lnTo>
                  <a:close/>
                </a:path>
                <a:path w="353059" h="407669">
                  <a:moveTo>
                    <a:pt x="352882" y="95440"/>
                  </a:moveTo>
                  <a:lnTo>
                    <a:pt x="349237" y="85610"/>
                  </a:lnTo>
                  <a:lnTo>
                    <a:pt x="342341" y="78219"/>
                  </a:lnTo>
                  <a:lnTo>
                    <a:pt x="333184" y="73926"/>
                  </a:lnTo>
                  <a:lnTo>
                    <a:pt x="322732" y="73444"/>
                  </a:lnTo>
                  <a:lnTo>
                    <a:pt x="281546" y="79946"/>
                  </a:lnTo>
                  <a:lnTo>
                    <a:pt x="262712" y="31102"/>
                  </a:lnTo>
                  <a:lnTo>
                    <a:pt x="251028" y="15214"/>
                  </a:lnTo>
                  <a:lnTo>
                    <a:pt x="232956" y="5753"/>
                  </a:lnTo>
                  <a:lnTo>
                    <a:pt x="208191" y="1181"/>
                  </a:lnTo>
                  <a:lnTo>
                    <a:pt x="176441" y="0"/>
                  </a:lnTo>
                  <a:lnTo>
                    <a:pt x="144691" y="1181"/>
                  </a:lnTo>
                  <a:lnTo>
                    <a:pt x="119913" y="5765"/>
                  </a:lnTo>
                  <a:lnTo>
                    <a:pt x="101815" y="15240"/>
                  </a:lnTo>
                  <a:lnTo>
                    <a:pt x="90119" y="31153"/>
                  </a:lnTo>
                  <a:lnTo>
                    <a:pt x="71335" y="79946"/>
                  </a:lnTo>
                  <a:lnTo>
                    <a:pt x="30149" y="73444"/>
                  </a:lnTo>
                  <a:lnTo>
                    <a:pt x="19697" y="73901"/>
                  </a:lnTo>
                  <a:lnTo>
                    <a:pt x="10528" y="78193"/>
                  </a:lnTo>
                  <a:lnTo>
                    <a:pt x="3644" y="85610"/>
                  </a:lnTo>
                  <a:lnTo>
                    <a:pt x="0" y="95440"/>
                  </a:lnTo>
                  <a:lnTo>
                    <a:pt x="457" y="105892"/>
                  </a:lnTo>
                  <a:lnTo>
                    <a:pt x="4737" y="115049"/>
                  </a:lnTo>
                  <a:lnTo>
                    <a:pt x="12141" y="121932"/>
                  </a:lnTo>
                  <a:lnTo>
                    <a:pt x="21945" y="125577"/>
                  </a:lnTo>
                  <a:lnTo>
                    <a:pt x="90170" y="136321"/>
                  </a:lnTo>
                  <a:lnTo>
                    <a:pt x="96278" y="135191"/>
                  </a:lnTo>
                  <a:lnTo>
                    <a:pt x="104203" y="130619"/>
                  </a:lnTo>
                  <a:lnTo>
                    <a:pt x="105105" y="127114"/>
                  </a:lnTo>
                  <a:lnTo>
                    <a:pt x="101930" y="121742"/>
                  </a:lnTo>
                  <a:lnTo>
                    <a:pt x="98539" y="120827"/>
                  </a:lnTo>
                  <a:lnTo>
                    <a:pt x="92887" y="124117"/>
                  </a:lnTo>
                  <a:lnTo>
                    <a:pt x="89382" y="124739"/>
                  </a:lnTo>
                  <a:lnTo>
                    <a:pt x="15494" y="113144"/>
                  </a:lnTo>
                  <a:lnTo>
                    <a:pt x="9893" y="105397"/>
                  </a:lnTo>
                  <a:lnTo>
                    <a:pt x="12496" y="88938"/>
                  </a:lnTo>
                  <a:lnTo>
                    <a:pt x="20193" y="83350"/>
                  </a:lnTo>
                  <a:lnTo>
                    <a:pt x="78574" y="92506"/>
                  </a:lnTo>
                  <a:lnTo>
                    <a:pt x="100520" y="35623"/>
                  </a:lnTo>
                  <a:lnTo>
                    <a:pt x="108889" y="24142"/>
                  </a:lnTo>
                  <a:lnTo>
                    <a:pt x="123190" y="16637"/>
                  </a:lnTo>
                  <a:lnTo>
                    <a:pt x="145148" y="12547"/>
                  </a:lnTo>
                  <a:lnTo>
                    <a:pt x="176491" y="11303"/>
                  </a:lnTo>
                  <a:lnTo>
                    <a:pt x="207810" y="12560"/>
                  </a:lnTo>
                  <a:lnTo>
                    <a:pt x="229743" y="16649"/>
                  </a:lnTo>
                  <a:lnTo>
                    <a:pt x="244017" y="24142"/>
                  </a:lnTo>
                  <a:lnTo>
                    <a:pt x="252349" y="35560"/>
                  </a:lnTo>
                  <a:lnTo>
                    <a:pt x="274307" y="92557"/>
                  </a:lnTo>
                  <a:lnTo>
                    <a:pt x="324485" y="84645"/>
                  </a:lnTo>
                  <a:lnTo>
                    <a:pt x="332689" y="83172"/>
                  </a:lnTo>
                  <a:lnTo>
                    <a:pt x="340550" y="88658"/>
                  </a:lnTo>
                  <a:lnTo>
                    <a:pt x="343433" y="105054"/>
                  </a:lnTo>
                  <a:lnTo>
                    <a:pt x="337947" y="112915"/>
                  </a:lnTo>
                  <a:lnTo>
                    <a:pt x="329171" y="114439"/>
                  </a:lnTo>
                  <a:lnTo>
                    <a:pt x="263550" y="124790"/>
                  </a:lnTo>
                  <a:lnTo>
                    <a:pt x="260045" y="124117"/>
                  </a:lnTo>
                  <a:lnTo>
                    <a:pt x="254330" y="120827"/>
                  </a:lnTo>
                  <a:lnTo>
                    <a:pt x="250888" y="121793"/>
                  </a:lnTo>
                  <a:lnTo>
                    <a:pt x="247827" y="127165"/>
                  </a:lnTo>
                  <a:lnTo>
                    <a:pt x="248729" y="130619"/>
                  </a:lnTo>
                  <a:lnTo>
                    <a:pt x="255409" y="134454"/>
                  </a:lnTo>
                  <a:lnTo>
                    <a:pt x="259930" y="135699"/>
                  </a:lnTo>
                  <a:lnTo>
                    <a:pt x="265925" y="135699"/>
                  </a:lnTo>
                  <a:lnTo>
                    <a:pt x="330923" y="125577"/>
                  </a:lnTo>
                  <a:lnTo>
                    <a:pt x="352425" y="105892"/>
                  </a:lnTo>
                  <a:lnTo>
                    <a:pt x="352882" y="95440"/>
                  </a:lnTo>
                  <a:close/>
                </a:path>
              </a:pathLst>
            </a:custGeom>
            <a:solidFill>
              <a:srgbClr val="9CBA58"/>
            </a:solidFill>
          </p:spPr>
          <p:txBody>
            <a:bodyPr wrap="square" lIns="0" tIns="0" rIns="0" bIns="0" rtlCol="0"/>
            <a:lstStyle/>
            <a:p>
              <a:pPr defTabSz="686532"/>
              <a:endParaRPr sz="1351" kern="0">
                <a:solidFill>
                  <a:sysClr val="windowText" lastClr="000000"/>
                </a:solidFill>
              </a:endParaRPr>
            </a:p>
          </p:txBody>
        </p:sp>
        <p:sp>
          <p:nvSpPr>
            <p:cNvPr id="88" name="object 32"/>
            <p:cNvSpPr/>
            <p:nvPr/>
          </p:nvSpPr>
          <p:spPr>
            <a:xfrm>
              <a:off x="1032807" y="2865037"/>
              <a:ext cx="391160" cy="391160"/>
            </a:xfrm>
            <a:custGeom>
              <a:avLst/>
              <a:gdLst/>
              <a:ahLst/>
              <a:cxnLst/>
              <a:rect l="l" t="t" r="r" b="b"/>
              <a:pathLst>
                <a:path w="391159" h="391160">
                  <a:moveTo>
                    <a:pt x="318486" y="0"/>
                  </a:moveTo>
                  <a:lnTo>
                    <a:pt x="35638" y="283280"/>
                  </a:lnTo>
                  <a:lnTo>
                    <a:pt x="0" y="390711"/>
                  </a:lnTo>
                  <a:lnTo>
                    <a:pt x="108047" y="355089"/>
                  </a:lnTo>
                  <a:lnTo>
                    <a:pt x="112007" y="351131"/>
                  </a:lnTo>
                  <a:lnTo>
                    <a:pt x="48084" y="351131"/>
                  </a:lnTo>
                  <a:lnTo>
                    <a:pt x="39598" y="342650"/>
                  </a:lnTo>
                  <a:lnTo>
                    <a:pt x="55438" y="294588"/>
                  </a:lnTo>
                  <a:lnTo>
                    <a:pt x="65222" y="288554"/>
                  </a:lnTo>
                  <a:lnTo>
                    <a:pt x="76015" y="286602"/>
                  </a:lnTo>
                  <a:lnTo>
                    <a:pt x="176567" y="286602"/>
                  </a:lnTo>
                  <a:lnTo>
                    <a:pt x="390896" y="72374"/>
                  </a:lnTo>
                  <a:lnTo>
                    <a:pt x="318486" y="0"/>
                  </a:lnTo>
                  <a:close/>
                </a:path>
                <a:path w="391159" h="391160">
                  <a:moveTo>
                    <a:pt x="176567" y="286602"/>
                  </a:moveTo>
                  <a:lnTo>
                    <a:pt x="76015" y="286602"/>
                  </a:lnTo>
                  <a:lnTo>
                    <a:pt x="86701" y="288784"/>
                  </a:lnTo>
                  <a:lnTo>
                    <a:pt x="96168" y="295154"/>
                  </a:lnTo>
                  <a:lnTo>
                    <a:pt x="102532" y="304607"/>
                  </a:lnTo>
                  <a:lnTo>
                    <a:pt x="104653" y="315226"/>
                  </a:lnTo>
                  <a:lnTo>
                    <a:pt x="102532" y="325846"/>
                  </a:lnTo>
                  <a:lnTo>
                    <a:pt x="96168" y="335299"/>
                  </a:lnTo>
                  <a:lnTo>
                    <a:pt x="48084" y="351131"/>
                  </a:lnTo>
                  <a:lnTo>
                    <a:pt x="112007" y="351131"/>
                  </a:lnTo>
                  <a:lnTo>
                    <a:pt x="176567" y="286602"/>
                  </a:lnTo>
                  <a:close/>
                </a:path>
              </a:pathLst>
            </a:custGeom>
            <a:solidFill>
              <a:srgbClr val="5CB47B"/>
            </a:solidFill>
          </p:spPr>
          <p:txBody>
            <a:bodyPr wrap="square" lIns="0" tIns="0" rIns="0" bIns="0" rtlCol="0"/>
            <a:lstStyle/>
            <a:p>
              <a:pPr defTabSz="686532"/>
              <a:endParaRPr sz="1351" kern="0">
                <a:solidFill>
                  <a:sysClr val="windowText" lastClr="000000"/>
                </a:solidFill>
              </a:endParaRPr>
            </a:p>
          </p:txBody>
        </p:sp>
        <p:pic>
          <p:nvPicPr>
            <p:cNvPr id="89" name="object 33" title="icon of pencil eraser"/>
            <p:cNvPicPr/>
            <p:nvPr/>
          </p:nvPicPr>
          <p:blipFill>
            <a:blip r:embed="rId3" cstate="print"/>
            <a:stretch>
              <a:fillRect/>
            </a:stretch>
          </p:blipFill>
          <p:spPr>
            <a:xfrm>
              <a:off x="1367134" y="2802840"/>
              <a:ext cx="118725" cy="118174"/>
            </a:xfrm>
            <a:prstGeom prst="rect">
              <a:avLst/>
            </a:prstGeom>
          </p:spPr>
        </p:pic>
        <p:sp>
          <p:nvSpPr>
            <p:cNvPr id="90" name="object 34"/>
            <p:cNvSpPr/>
            <p:nvPr/>
          </p:nvSpPr>
          <p:spPr>
            <a:xfrm>
              <a:off x="1116545" y="3588689"/>
              <a:ext cx="526415" cy="569595"/>
            </a:xfrm>
            <a:custGeom>
              <a:avLst/>
              <a:gdLst/>
              <a:ahLst/>
              <a:cxnLst/>
              <a:rect l="l" t="t" r="r" b="b"/>
              <a:pathLst>
                <a:path w="526414" h="569595">
                  <a:moveTo>
                    <a:pt x="72593" y="253314"/>
                  </a:moveTo>
                  <a:lnTo>
                    <a:pt x="66649" y="247370"/>
                  </a:lnTo>
                  <a:lnTo>
                    <a:pt x="59397" y="247370"/>
                  </a:lnTo>
                  <a:lnTo>
                    <a:pt x="5930" y="247370"/>
                  </a:lnTo>
                  <a:lnTo>
                    <a:pt x="0" y="253314"/>
                  </a:lnTo>
                  <a:lnTo>
                    <a:pt x="0" y="267817"/>
                  </a:lnTo>
                  <a:lnTo>
                    <a:pt x="5930" y="273761"/>
                  </a:lnTo>
                  <a:lnTo>
                    <a:pt x="66649" y="273761"/>
                  </a:lnTo>
                  <a:lnTo>
                    <a:pt x="72593" y="267817"/>
                  </a:lnTo>
                  <a:lnTo>
                    <a:pt x="72593" y="253314"/>
                  </a:lnTo>
                  <a:close/>
                </a:path>
                <a:path w="526414" h="569595">
                  <a:moveTo>
                    <a:pt x="131787" y="395338"/>
                  </a:moveTo>
                  <a:lnTo>
                    <a:pt x="121627" y="384848"/>
                  </a:lnTo>
                  <a:lnTo>
                    <a:pt x="113309" y="384708"/>
                  </a:lnTo>
                  <a:lnTo>
                    <a:pt x="107708" y="390118"/>
                  </a:lnTo>
                  <a:lnTo>
                    <a:pt x="75107" y="422770"/>
                  </a:lnTo>
                  <a:lnTo>
                    <a:pt x="69684" y="427659"/>
                  </a:lnTo>
                  <a:lnTo>
                    <a:pt x="69354" y="436041"/>
                  </a:lnTo>
                  <a:lnTo>
                    <a:pt x="79197" y="446786"/>
                  </a:lnTo>
                  <a:lnTo>
                    <a:pt x="87579" y="447116"/>
                  </a:lnTo>
                  <a:lnTo>
                    <a:pt x="93713" y="441375"/>
                  </a:lnTo>
                  <a:lnTo>
                    <a:pt x="126377" y="408724"/>
                  </a:lnTo>
                  <a:lnTo>
                    <a:pt x="131597" y="403707"/>
                  </a:lnTo>
                  <a:lnTo>
                    <a:pt x="131787" y="395338"/>
                  </a:lnTo>
                  <a:close/>
                </a:path>
                <a:path w="526414" h="569595">
                  <a:moveTo>
                    <a:pt x="131787" y="117551"/>
                  </a:moveTo>
                  <a:lnTo>
                    <a:pt x="126377" y="111937"/>
                  </a:lnTo>
                  <a:lnTo>
                    <a:pt x="93713" y="79286"/>
                  </a:lnTo>
                  <a:lnTo>
                    <a:pt x="88493" y="74206"/>
                  </a:lnTo>
                  <a:lnTo>
                    <a:pt x="80111" y="74345"/>
                  </a:lnTo>
                  <a:lnTo>
                    <a:pt x="70091" y="84696"/>
                  </a:lnTo>
                  <a:lnTo>
                    <a:pt x="70091" y="92811"/>
                  </a:lnTo>
                  <a:lnTo>
                    <a:pt x="75031" y="97955"/>
                  </a:lnTo>
                  <a:lnTo>
                    <a:pt x="107772" y="130606"/>
                  </a:lnTo>
                  <a:lnTo>
                    <a:pt x="112788" y="135826"/>
                  </a:lnTo>
                  <a:lnTo>
                    <a:pt x="121170" y="136017"/>
                  </a:lnTo>
                  <a:lnTo>
                    <a:pt x="131660" y="125857"/>
                  </a:lnTo>
                  <a:lnTo>
                    <a:pt x="131787" y="117551"/>
                  </a:lnTo>
                  <a:close/>
                </a:path>
                <a:path w="526414" h="569595">
                  <a:moveTo>
                    <a:pt x="277583" y="5930"/>
                  </a:moveTo>
                  <a:lnTo>
                    <a:pt x="271703" y="0"/>
                  </a:lnTo>
                  <a:lnTo>
                    <a:pt x="257124" y="0"/>
                  </a:lnTo>
                  <a:lnTo>
                    <a:pt x="251180" y="5930"/>
                  </a:lnTo>
                  <a:lnTo>
                    <a:pt x="251180" y="66624"/>
                  </a:lnTo>
                  <a:lnTo>
                    <a:pt x="257124" y="72555"/>
                  </a:lnTo>
                  <a:lnTo>
                    <a:pt x="264375" y="72555"/>
                  </a:lnTo>
                  <a:lnTo>
                    <a:pt x="271703" y="72555"/>
                  </a:lnTo>
                  <a:lnTo>
                    <a:pt x="277583" y="66624"/>
                  </a:lnTo>
                  <a:lnTo>
                    <a:pt x="277583" y="5930"/>
                  </a:lnTo>
                  <a:close/>
                </a:path>
                <a:path w="526414" h="569595">
                  <a:moveTo>
                    <a:pt x="304304" y="531418"/>
                  </a:moveTo>
                  <a:lnTo>
                    <a:pt x="221881" y="531418"/>
                  </a:lnTo>
                  <a:lnTo>
                    <a:pt x="226009" y="546417"/>
                  </a:lnTo>
                  <a:lnTo>
                    <a:pt x="235051" y="558495"/>
                  </a:lnTo>
                  <a:lnTo>
                    <a:pt x="247815" y="566547"/>
                  </a:lnTo>
                  <a:lnTo>
                    <a:pt x="263131" y="569480"/>
                  </a:lnTo>
                  <a:lnTo>
                    <a:pt x="278396" y="566547"/>
                  </a:lnTo>
                  <a:lnTo>
                    <a:pt x="291147" y="558495"/>
                  </a:lnTo>
                  <a:lnTo>
                    <a:pt x="300177" y="546417"/>
                  </a:lnTo>
                  <a:lnTo>
                    <a:pt x="304304" y="531418"/>
                  </a:lnTo>
                  <a:close/>
                </a:path>
                <a:path w="526414" h="569595">
                  <a:moveTo>
                    <a:pt x="338886" y="485978"/>
                  </a:moveTo>
                  <a:lnTo>
                    <a:pt x="337400" y="478574"/>
                  </a:lnTo>
                  <a:lnTo>
                    <a:pt x="333324" y="472541"/>
                  </a:lnTo>
                  <a:lnTo>
                    <a:pt x="327279" y="468464"/>
                  </a:lnTo>
                  <a:lnTo>
                    <a:pt x="319887" y="466979"/>
                  </a:lnTo>
                  <a:lnTo>
                    <a:pt x="206298" y="466979"/>
                  </a:lnTo>
                  <a:lnTo>
                    <a:pt x="198907" y="468464"/>
                  </a:lnTo>
                  <a:lnTo>
                    <a:pt x="192862" y="472541"/>
                  </a:lnTo>
                  <a:lnTo>
                    <a:pt x="188785" y="478574"/>
                  </a:lnTo>
                  <a:lnTo>
                    <a:pt x="187299" y="485978"/>
                  </a:lnTo>
                  <a:lnTo>
                    <a:pt x="188785" y="493407"/>
                  </a:lnTo>
                  <a:lnTo>
                    <a:pt x="192862" y="499465"/>
                  </a:lnTo>
                  <a:lnTo>
                    <a:pt x="198907" y="503542"/>
                  </a:lnTo>
                  <a:lnTo>
                    <a:pt x="206298" y="505040"/>
                  </a:lnTo>
                  <a:lnTo>
                    <a:pt x="319887" y="505040"/>
                  </a:lnTo>
                  <a:lnTo>
                    <a:pt x="327279" y="503542"/>
                  </a:lnTo>
                  <a:lnTo>
                    <a:pt x="333324" y="499465"/>
                  </a:lnTo>
                  <a:lnTo>
                    <a:pt x="337400" y="493407"/>
                  </a:lnTo>
                  <a:lnTo>
                    <a:pt x="338886" y="485978"/>
                  </a:lnTo>
                  <a:close/>
                </a:path>
                <a:path w="526414" h="569595">
                  <a:moveTo>
                    <a:pt x="427926" y="261289"/>
                  </a:moveTo>
                  <a:lnTo>
                    <a:pt x="421386" y="218020"/>
                  </a:lnTo>
                  <a:lnTo>
                    <a:pt x="404456" y="179209"/>
                  </a:lnTo>
                  <a:lnTo>
                    <a:pt x="389851" y="160629"/>
                  </a:lnTo>
                  <a:lnTo>
                    <a:pt x="389851" y="266966"/>
                  </a:lnTo>
                  <a:lnTo>
                    <a:pt x="388988" y="277698"/>
                  </a:lnTo>
                  <a:lnTo>
                    <a:pt x="376618" y="320103"/>
                  </a:lnTo>
                  <a:lnTo>
                    <a:pt x="359346" y="345528"/>
                  </a:lnTo>
                  <a:lnTo>
                    <a:pt x="348856" y="358978"/>
                  </a:lnTo>
                  <a:lnTo>
                    <a:pt x="339166" y="372999"/>
                  </a:lnTo>
                  <a:lnTo>
                    <a:pt x="330301" y="387540"/>
                  </a:lnTo>
                  <a:lnTo>
                    <a:pt x="322262" y="402590"/>
                  </a:lnTo>
                  <a:lnTo>
                    <a:pt x="203860" y="402590"/>
                  </a:lnTo>
                  <a:lnTo>
                    <a:pt x="177266" y="358978"/>
                  </a:lnTo>
                  <a:lnTo>
                    <a:pt x="160299" y="337578"/>
                  </a:lnTo>
                  <a:lnTo>
                    <a:pt x="154546" y="329082"/>
                  </a:lnTo>
                  <a:lnTo>
                    <a:pt x="139001" y="288899"/>
                  </a:lnTo>
                  <a:lnTo>
                    <a:pt x="136321" y="266966"/>
                  </a:lnTo>
                  <a:lnTo>
                    <a:pt x="136347" y="261289"/>
                  </a:lnTo>
                  <a:lnTo>
                    <a:pt x="146913" y="212928"/>
                  </a:lnTo>
                  <a:lnTo>
                    <a:pt x="174205" y="173253"/>
                  </a:lnTo>
                  <a:lnTo>
                    <a:pt x="214236" y="146469"/>
                  </a:lnTo>
                  <a:lnTo>
                    <a:pt x="263055" y="136486"/>
                  </a:lnTo>
                  <a:lnTo>
                    <a:pt x="311924" y="146469"/>
                  </a:lnTo>
                  <a:lnTo>
                    <a:pt x="351967" y="173253"/>
                  </a:lnTo>
                  <a:lnTo>
                    <a:pt x="379247" y="212928"/>
                  </a:lnTo>
                  <a:lnTo>
                    <a:pt x="389763" y="261289"/>
                  </a:lnTo>
                  <a:lnTo>
                    <a:pt x="389851" y="266966"/>
                  </a:lnTo>
                  <a:lnTo>
                    <a:pt x="389851" y="160629"/>
                  </a:lnTo>
                  <a:lnTo>
                    <a:pt x="345490" y="120942"/>
                  </a:lnTo>
                  <a:lnTo>
                    <a:pt x="306476" y="104470"/>
                  </a:lnTo>
                  <a:lnTo>
                    <a:pt x="263131" y="98425"/>
                  </a:lnTo>
                  <a:lnTo>
                    <a:pt x="219748" y="104444"/>
                  </a:lnTo>
                  <a:lnTo>
                    <a:pt x="180670" y="120942"/>
                  </a:lnTo>
                  <a:lnTo>
                    <a:pt x="147535" y="146342"/>
                  </a:lnTo>
                  <a:lnTo>
                    <a:pt x="121716" y="179222"/>
                  </a:lnTo>
                  <a:lnTo>
                    <a:pt x="104800" y="218033"/>
                  </a:lnTo>
                  <a:lnTo>
                    <a:pt x="98272" y="261289"/>
                  </a:lnTo>
                  <a:lnTo>
                    <a:pt x="98272" y="266966"/>
                  </a:lnTo>
                  <a:lnTo>
                    <a:pt x="105092" y="310146"/>
                  </a:lnTo>
                  <a:lnTo>
                    <a:pt x="121970" y="348742"/>
                  </a:lnTo>
                  <a:lnTo>
                    <a:pt x="138391" y="370928"/>
                  </a:lnTo>
                  <a:lnTo>
                    <a:pt x="149821" y="385686"/>
                  </a:lnTo>
                  <a:lnTo>
                    <a:pt x="160756" y="403123"/>
                  </a:lnTo>
                  <a:lnTo>
                    <a:pt x="170154" y="420141"/>
                  </a:lnTo>
                  <a:lnTo>
                    <a:pt x="176999" y="433590"/>
                  </a:lnTo>
                  <a:lnTo>
                    <a:pt x="179108" y="437883"/>
                  </a:lnTo>
                  <a:lnTo>
                    <a:pt x="183540" y="440588"/>
                  </a:lnTo>
                  <a:lnTo>
                    <a:pt x="342658" y="440588"/>
                  </a:lnTo>
                  <a:lnTo>
                    <a:pt x="347078" y="437883"/>
                  </a:lnTo>
                  <a:lnTo>
                    <a:pt x="349186" y="433590"/>
                  </a:lnTo>
                  <a:lnTo>
                    <a:pt x="356057" y="420116"/>
                  </a:lnTo>
                  <a:lnTo>
                    <a:pt x="376377" y="385673"/>
                  </a:lnTo>
                  <a:lnTo>
                    <a:pt x="396506" y="360172"/>
                  </a:lnTo>
                  <a:lnTo>
                    <a:pt x="404215" y="348742"/>
                  </a:lnTo>
                  <a:lnTo>
                    <a:pt x="421093" y="310146"/>
                  </a:lnTo>
                  <a:lnTo>
                    <a:pt x="427926" y="266966"/>
                  </a:lnTo>
                  <a:lnTo>
                    <a:pt x="427926" y="261289"/>
                  </a:lnTo>
                  <a:close/>
                </a:path>
                <a:path w="526414" h="569595">
                  <a:moveTo>
                    <a:pt x="458876" y="425348"/>
                  </a:moveTo>
                  <a:lnTo>
                    <a:pt x="453923" y="420268"/>
                  </a:lnTo>
                  <a:lnTo>
                    <a:pt x="421182" y="387616"/>
                  </a:lnTo>
                  <a:lnTo>
                    <a:pt x="416242" y="382270"/>
                  </a:lnTo>
                  <a:lnTo>
                    <a:pt x="407924" y="381939"/>
                  </a:lnTo>
                  <a:lnTo>
                    <a:pt x="397230" y="391909"/>
                  </a:lnTo>
                  <a:lnTo>
                    <a:pt x="396900" y="400215"/>
                  </a:lnTo>
                  <a:lnTo>
                    <a:pt x="402577" y="406222"/>
                  </a:lnTo>
                  <a:lnTo>
                    <a:pt x="435241" y="438873"/>
                  </a:lnTo>
                  <a:lnTo>
                    <a:pt x="440461" y="443953"/>
                  </a:lnTo>
                  <a:lnTo>
                    <a:pt x="448843" y="443814"/>
                  </a:lnTo>
                  <a:lnTo>
                    <a:pt x="458876" y="433463"/>
                  </a:lnTo>
                  <a:lnTo>
                    <a:pt x="458876" y="425348"/>
                  </a:lnTo>
                  <a:close/>
                </a:path>
                <a:path w="526414" h="569595">
                  <a:moveTo>
                    <a:pt x="458876" y="95123"/>
                  </a:moveTo>
                  <a:lnTo>
                    <a:pt x="458546" y="86741"/>
                  </a:lnTo>
                  <a:lnTo>
                    <a:pt x="448119" y="77114"/>
                  </a:lnTo>
                  <a:lnTo>
                    <a:pt x="440258" y="77114"/>
                  </a:lnTo>
                  <a:lnTo>
                    <a:pt x="435241" y="81800"/>
                  </a:lnTo>
                  <a:lnTo>
                    <a:pt x="397433" y="119595"/>
                  </a:lnTo>
                  <a:lnTo>
                    <a:pt x="397433" y="127901"/>
                  </a:lnTo>
                  <a:lnTo>
                    <a:pt x="405091" y="135559"/>
                  </a:lnTo>
                  <a:lnTo>
                    <a:pt x="408381" y="136944"/>
                  </a:lnTo>
                  <a:lnTo>
                    <a:pt x="411886" y="136944"/>
                  </a:lnTo>
                  <a:lnTo>
                    <a:pt x="415378" y="136944"/>
                  </a:lnTo>
                  <a:lnTo>
                    <a:pt x="418744" y="135559"/>
                  </a:lnTo>
                  <a:lnTo>
                    <a:pt x="453859" y="100469"/>
                  </a:lnTo>
                  <a:lnTo>
                    <a:pt x="458876" y="95123"/>
                  </a:lnTo>
                  <a:close/>
                </a:path>
                <a:path w="526414" h="569595">
                  <a:moveTo>
                    <a:pt x="526326" y="252844"/>
                  </a:moveTo>
                  <a:lnTo>
                    <a:pt x="520382" y="246913"/>
                  </a:lnTo>
                  <a:lnTo>
                    <a:pt x="513118" y="246913"/>
                  </a:lnTo>
                  <a:lnTo>
                    <a:pt x="459663" y="246913"/>
                  </a:lnTo>
                  <a:lnTo>
                    <a:pt x="453720" y="252844"/>
                  </a:lnTo>
                  <a:lnTo>
                    <a:pt x="453720" y="267423"/>
                  </a:lnTo>
                  <a:lnTo>
                    <a:pt x="459663" y="273291"/>
                  </a:lnTo>
                  <a:lnTo>
                    <a:pt x="520382" y="273291"/>
                  </a:lnTo>
                  <a:lnTo>
                    <a:pt x="526326" y="267423"/>
                  </a:lnTo>
                  <a:lnTo>
                    <a:pt x="526326" y="252844"/>
                  </a:lnTo>
                  <a:close/>
                </a:path>
              </a:pathLst>
            </a:custGeom>
            <a:solidFill>
              <a:srgbClr val="5CAEA6"/>
            </a:solidFill>
          </p:spPr>
          <p:txBody>
            <a:bodyPr wrap="square" lIns="0" tIns="0" rIns="0" bIns="0" rtlCol="0"/>
            <a:lstStyle/>
            <a:p>
              <a:pPr defTabSz="686532"/>
              <a:endParaRPr sz="1351" kern="0">
                <a:solidFill>
                  <a:sysClr val="windowText" lastClr="000000"/>
                </a:solidFill>
              </a:endParaRPr>
            </a:p>
          </p:txBody>
        </p:sp>
        <p:sp>
          <p:nvSpPr>
            <p:cNvPr id="91" name="object 35"/>
            <p:cNvSpPr/>
            <p:nvPr/>
          </p:nvSpPr>
          <p:spPr>
            <a:xfrm>
              <a:off x="998855" y="4559858"/>
              <a:ext cx="520700" cy="316865"/>
            </a:xfrm>
            <a:custGeom>
              <a:avLst/>
              <a:gdLst/>
              <a:ahLst/>
              <a:cxnLst/>
              <a:rect l="l" t="t" r="r" b="b"/>
              <a:pathLst>
                <a:path w="520700" h="316864">
                  <a:moveTo>
                    <a:pt x="452564" y="22618"/>
                  </a:moveTo>
                  <a:lnTo>
                    <a:pt x="450773" y="13830"/>
                  </a:lnTo>
                  <a:lnTo>
                    <a:pt x="445909" y="6642"/>
                  </a:lnTo>
                  <a:lnTo>
                    <a:pt x="438721" y="1778"/>
                  </a:lnTo>
                  <a:lnTo>
                    <a:pt x="429933" y="0"/>
                  </a:lnTo>
                  <a:lnTo>
                    <a:pt x="418617" y="0"/>
                  </a:lnTo>
                  <a:lnTo>
                    <a:pt x="418617" y="33921"/>
                  </a:lnTo>
                  <a:lnTo>
                    <a:pt x="418617" y="226174"/>
                  </a:lnTo>
                  <a:lnTo>
                    <a:pt x="101828" y="226174"/>
                  </a:lnTo>
                  <a:lnTo>
                    <a:pt x="101828" y="33921"/>
                  </a:lnTo>
                  <a:lnTo>
                    <a:pt x="418617" y="33921"/>
                  </a:lnTo>
                  <a:lnTo>
                    <a:pt x="418617" y="0"/>
                  </a:lnTo>
                  <a:lnTo>
                    <a:pt x="90512" y="0"/>
                  </a:lnTo>
                  <a:lnTo>
                    <a:pt x="81724" y="1778"/>
                  </a:lnTo>
                  <a:lnTo>
                    <a:pt x="74536" y="6642"/>
                  </a:lnTo>
                  <a:lnTo>
                    <a:pt x="69672" y="13830"/>
                  </a:lnTo>
                  <a:lnTo>
                    <a:pt x="67894" y="22618"/>
                  </a:lnTo>
                  <a:lnTo>
                    <a:pt x="67894" y="260096"/>
                  </a:lnTo>
                  <a:lnTo>
                    <a:pt x="452564" y="260096"/>
                  </a:lnTo>
                  <a:lnTo>
                    <a:pt x="452564" y="226174"/>
                  </a:lnTo>
                  <a:lnTo>
                    <a:pt x="452564" y="33921"/>
                  </a:lnTo>
                  <a:lnTo>
                    <a:pt x="452564" y="22618"/>
                  </a:lnTo>
                  <a:close/>
                </a:path>
                <a:path w="520700" h="316864">
                  <a:moveTo>
                    <a:pt x="520446" y="282714"/>
                  </a:moveTo>
                  <a:lnTo>
                    <a:pt x="294170" y="282714"/>
                  </a:lnTo>
                  <a:lnTo>
                    <a:pt x="294170" y="291757"/>
                  </a:lnTo>
                  <a:lnTo>
                    <a:pt x="291909" y="294017"/>
                  </a:lnTo>
                  <a:lnTo>
                    <a:pt x="228549" y="294017"/>
                  </a:lnTo>
                  <a:lnTo>
                    <a:pt x="226288" y="291757"/>
                  </a:lnTo>
                  <a:lnTo>
                    <a:pt x="226288" y="282714"/>
                  </a:lnTo>
                  <a:lnTo>
                    <a:pt x="0" y="282714"/>
                  </a:lnTo>
                  <a:lnTo>
                    <a:pt x="0" y="294017"/>
                  </a:lnTo>
                  <a:lnTo>
                    <a:pt x="1790" y="302806"/>
                  </a:lnTo>
                  <a:lnTo>
                    <a:pt x="6654" y="309994"/>
                  </a:lnTo>
                  <a:lnTo>
                    <a:pt x="13843" y="314858"/>
                  </a:lnTo>
                  <a:lnTo>
                    <a:pt x="22631" y="316636"/>
                  </a:lnTo>
                  <a:lnTo>
                    <a:pt x="497814" y="316636"/>
                  </a:lnTo>
                  <a:lnTo>
                    <a:pt x="506603" y="314858"/>
                  </a:lnTo>
                  <a:lnTo>
                    <a:pt x="513803" y="309994"/>
                  </a:lnTo>
                  <a:lnTo>
                    <a:pt x="518655" y="302806"/>
                  </a:lnTo>
                  <a:lnTo>
                    <a:pt x="520446" y="294017"/>
                  </a:lnTo>
                  <a:lnTo>
                    <a:pt x="520446" y="282714"/>
                  </a:lnTo>
                  <a:close/>
                </a:path>
              </a:pathLst>
            </a:custGeom>
            <a:solidFill>
              <a:srgbClr val="6079A8"/>
            </a:solidFill>
          </p:spPr>
          <p:txBody>
            <a:bodyPr wrap="square" lIns="0" tIns="0" rIns="0" bIns="0" rtlCol="0"/>
            <a:lstStyle/>
            <a:p>
              <a:pPr defTabSz="686532"/>
              <a:endParaRPr sz="1351" kern="0">
                <a:solidFill>
                  <a:sysClr val="windowText" lastClr="000000"/>
                </a:solidFill>
              </a:endParaRPr>
            </a:p>
          </p:txBody>
        </p:sp>
        <p:sp>
          <p:nvSpPr>
            <p:cNvPr id="92" name="object 36"/>
            <p:cNvSpPr/>
            <p:nvPr/>
          </p:nvSpPr>
          <p:spPr>
            <a:xfrm>
              <a:off x="646357" y="5345195"/>
              <a:ext cx="430530" cy="407670"/>
            </a:xfrm>
            <a:custGeom>
              <a:avLst/>
              <a:gdLst/>
              <a:ahLst/>
              <a:cxnLst/>
              <a:rect l="l" t="t" r="r" b="b"/>
              <a:pathLst>
                <a:path w="430530" h="407670">
                  <a:moveTo>
                    <a:pt x="390330" y="339257"/>
                  </a:moveTo>
                  <a:lnTo>
                    <a:pt x="39598" y="339257"/>
                  </a:lnTo>
                  <a:lnTo>
                    <a:pt x="39598" y="356333"/>
                  </a:lnTo>
                  <a:lnTo>
                    <a:pt x="0" y="384605"/>
                  </a:lnTo>
                  <a:lnTo>
                    <a:pt x="0" y="407109"/>
                  </a:lnTo>
                  <a:lnTo>
                    <a:pt x="429929" y="407109"/>
                  </a:lnTo>
                  <a:lnTo>
                    <a:pt x="429929" y="395800"/>
                  </a:lnTo>
                  <a:lnTo>
                    <a:pt x="11313" y="395800"/>
                  </a:lnTo>
                  <a:lnTo>
                    <a:pt x="11313" y="390428"/>
                  </a:lnTo>
                  <a:lnTo>
                    <a:pt x="27549" y="378837"/>
                  </a:lnTo>
                  <a:lnTo>
                    <a:pt x="421850" y="378837"/>
                  </a:lnTo>
                  <a:lnTo>
                    <a:pt x="406011" y="367529"/>
                  </a:lnTo>
                  <a:lnTo>
                    <a:pt x="43388" y="367529"/>
                  </a:lnTo>
                  <a:lnTo>
                    <a:pt x="50912" y="362157"/>
                  </a:lnTo>
                  <a:lnTo>
                    <a:pt x="50912" y="350566"/>
                  </a:lnTo>
                  <a:lnTo>
                    <a:pt x="390330" y="350566"/>
                  </a:lnTo>
                  <a:lnTo>
                    <a:pt x="390330" y="339257"/>
                  </a:lnTo>
                  <a:close/>
                </a:path>
                <a:path w="430530" h="407670">
                  <a:moveTo>
                    <a:pt x="421850" y="378837"/>
                  </a:moveTo>
                  <a:lnTo>
                    <a:pt x="402379" y="378837"/>
                  </a:lnTo>
                  <a:lnTo>
                    <a:pt x="418615" y="390428"/>
                  </a:lnTo>
                  <a:lnTo>
                    <a:pt x="418615" y="395800"/>
                  </a:lnTo>
                  <a:lnTo>
                    <a:pt x="429929" y="395800"/>
                  </a:lnTo>
                  <a:lnTo>
                    <a:pt x="429929" y="384605"/>
                  </a:lnTo>
                  <a:lnTo>
                    <a:pt x="421850" y="378837"/>
                  </a:lnTo>
                  <a:close/>
                </a:path>
                <a:path w="430530" h="407670">
                  <a:moveTo>
                    <a:pt x="390330" y="350566"/>
                  </a:moveTo>
                  <a:lnTo>
                    <a:pt x="379016" y="350566"/>
                  </a:lnTo>
                  <a:lnTo>
                    <a:pt x="379016" y="362157"/>
                  </a:lnTo>
                  <a:lnTo>
                    <a:pt x="386540" y="367529"/>
                  </a:lnTo>
                  <a:lnTo>
                    <a:pt x="406011" y="367529"/>
                  </a:lnTo>
                  <a:lnTo>
                    <a:pt x="390330" y="356333"/>
                  </a:lnTo>
                  <a:lnTo>
                    <a:pt x="390330" y="350566"/>
                  </a:lnTo>
                  <a:close/>
                </a:path>
                <a:path w="430530" h="407670">
                  <a:moveTo>
                    <a:pt x="67883" y="163974"/>
                  </a:moveTo>
                  <a:lnTo>
                    <a:pt x="56569" y="163974"/>
                  </a:lnTo>
                  <a:lnTo>
                    <a:pt x="56569" y="339257"/>
                  </a:lnTo>
                  <a:lnTo>
                    <a:pt x="67883" y="339257"/>
                  </a:lnTo>
                  <a:lnTo>
                    <a:pt x="67883" y="163974"/>
                  </a:lnTo>
                  <a:close/>
                </a:path>
                <a:path w="430530" h="407670">
                  <a:moveTo>
                    <a:pt x="101825" y="163974"/>
                  </a:moveTo>
                  <a:lnTo>
                    <a:pt x="90511" y="163974"/>
                  </a:lnTo>
                  <a:lnTo>
                    <a:pt x="90511" y="339257"/>
                  </a:lnTo>
                  <a:lnTo>
                    <a:pt x="101825" y="339257"/>
                  </a:lnTo>
                  <a:lnTo>
                    <a:pt x="101825" y="163974"/>
                  </a:lnTo>
                  <a:close/>
                </a:path>
                <a:path w="430530" h="407670">
                  <a:moveTo>
                    <a:pt x="158394" y="163974"/>
                  </a:moveTo>
                  <a:lnTo>
                    <a:pt x="147080" y="163974"/>
                  </a:lnTo>
                  <a:lnTo>
                    <a:pt x="147080" y="339257"/>
                  </a:lnTo>
                  <a:lnTo>
                    <a:pt x="158394" y="339257"/>
                  </a:lnTo>
                  <a:lnTo>
                    <a:pt x="158394" y="163974"/>
                  </a:lnTo>
                  <a:close/>
                </a:path>
                <a:path w="430530" h="407670">
                  <a:moveTo>
                    <a:pt x="192336" y="163974"/>
                  </a:moveTo>
                  <a:lnTo>
                    <a:pt x="181022" y="163974"/>
                  </a:lnTo>
                  <a:lnTo>
                    <a:pt x="181022" y="339257"/>
                  </a:lnTo>
                  <a:lnTo>
                    <a:pt x="192336" y="339257"/>
                  </a:lnTo>
                  <a:lnTo>
                    <a:pt x="192336" y="163974"/>
                  </a:lnTo>
                  <a:close/>
                </a:path>
                <a:path w="430530" h="407670">
                  <a:moveTo>
                    <a:pt x="248906" y="163974"/>
                  </a:moveTo>
                  <a:lnTo>
                    <a:pt x="237592" y="163974"/>
                  </a:lnTo>
                  <a:lnTo>
                    <a:pt x="237592" y="339257"/>
                  </a:lnTo>
                  <a:lnTo>
                    <a:pt x="248906" y="339257"/>
                  </a:lnTo>
                  <a:lnTo>
                    <a:pt x="248906" y="163974"/>
                  </a:lnTo>
                  <a:close/>
                </a:path>
                <a:path w="430530" h="407670">
                  <a:moveTo>
                    <a:pt x="282848" y="163974"/>
                  </a:moveTo>
                  <a:lnTo>
                    <a:pt x="271534" y="163974"/>
                  </a:lnTo>
                  <a:lnTo>
                    <a:pt x="271534" y="339257"/>
                  </a:lnTo>
                  <a:lnTo>
                    <a:pt x="282848" y="339257"/>
                  </a:lnTo>
                  <a:lnTo>
                    <a:pt x="282848" y="163974"/>
                  </a:lnTo>
                  <a:close/>
                </a:path>
                <a:path w="430530" h="407670">
                  <a:moveTo>
                    <a:pt x="339417" y="163974"/>
                  </a:moveTo>
                  <a:lnTo>
                    <a:pt x="328103" y="163974"/>
                  </a:lnTo>
                  <a:lnTo>
                    <a:pt x="328103" y="339257"/>
                  </a:lnTo>
                  <a:lnTo>
                    <a:pt x="339417" y="339257"/>
                  </a:lnTo>
                  <a:lnTo>
                    <a:pt x="339417" y="163974"/>
                  </a:lnTo>
                  <a:close/>
                </a:path>
                <a:path w="430530" h="407670">
                  <a:moveTo>
                    <a:pt x="373359" y="163974"/>
                  </a:moveTo>
                  <a:lnTo>
                    <a:pt x="362045" y="163974"/>
                  </a:lnTo>
                  <a:lnTo>
                    <a:pt x="362045" y="339257"/>
                  </a:lnTo>
                  <a:lnTo>
                    <a:pt x="373359" y="339257"/>
                  </a:lnTo>
                  <a:lnTo>
                    <a:pt x="373359" y="163974"/>
                  </a:lnTo>
                  <a:close/>
                </a:path>
                <a:path w="430530" h="407670">
                  <a:moveTo>
                    <a:pt x="50912" y="135703"/>
                  </a:moveTo>
                  <a:lnTo>
                    <a:pt x="39598" y="135703"/>
                  </a:lnTo>
                  <a:lnTo>
                    <a:pt x="39598" y="163974"/>
                  </a:lnTo>
                  <a:lnTo>
                    <a:pt x="390330" y="163974"/>
                  </a:lnTo>
                  <a:lnTo>
                    <a:pt x="390330" y="152665"/>
                  </a:lnTo>
                  <a:lnTo>
                    <a:pt x="50912" y="152665"/>
                  </a:lnTo>
                  <a:lnTo>
                    <a:pt x="50912" y="135703"/>
                  </a:lnTo>
                  <a:close/>
                </a:path>
                <a:path w="430530" h="407670">
                  <a:moveTo>
                    <a:pt x="390330" y="135703"/>
                  </a:moveTo>
                  <a:lnTo>
                    <a:pt x="379016" y="135703"/>
                  </a:lnTo>
                  <a:lnTo>
                    <a:pt x="379016" y="152665"/>
                  </a:lnTo>
                  <a:lnTo>
                    <a:pt x="390330" y="152665"/>
                  </a:lnTo>
                  <a:lnTo>
                    <a:pt x="390330" y="135703"/>
                  </a:lnTo>
                  <a:close/>
                </a:path>
                <a:path w="430530" h="407670">
                  <a:moveTo>
                    <a:pt x="214964" y="0"/>
                  </a:moveTo>
                  <a:lnTo>
                    <a:pt x="11406" y="124337"/>
                  </a:lnTo>
                  <a:lnTo>
                    <a:pt x="11313" y="135703"/>
                  </a:lnTo>
                  <a:lnTo>
                    <a:pt x="418615" y="135703"/>
                  </a:lnTo>
                  <a:lnTo>
                    <a:pt x="418615" y="124394"/>
                  </a:lnTo>
                  <a:lnTo>
                    <a:pt x="33206" y="124394"/>
                  </a:lnTo>
                  <a:lnTo>
                    <a:pt x="214964" y="13287"/>
                  </a:lnTo>
                  <a:lnTo>
                    <a:pt x="236718" y="13287"/>
                  </a:lnTo>
                  <a:lnTo>
                    <a:pt x="214964" y="0"/>
                  </a:lnTo>
                  <a:close/>
                </a:path>
                <a:path w="430530" h="407670">
                  <a:moveTo>
                    <a:pt x="236718" y="13287"/>
                  </a:moveTo>
                  <a:lnTo>
                    <a:pt x="214964" y="13287"/>
                  </a:lnTo>
                  <a:lnTo>
                    <a:pt x="396722" y="124281"/>
                  </a:lnTo>
                  <a:lnTo>
                    <a:pt x="418615" y="124394"/>
                  </a:lnTo>
                  <a:lnTo>
                    <a:pt x="236718" y="13287"/>
                  </a:lnTo>
                  <a:close/>
                </a:path>
              </a:pathLst>
            </a:custGeom>
            <a:solidFill>
              <a:srgbClr val="8061A1"/>
            </a:solidFill>
          </p:spPr>
          <p:txBody>
            <a:bodyPr wrap="square" lIns="0" tIns="0" rIns="0" bIns="0" rtlCol="0"/>
            <a:lstStyle/>
            <a:p>
              <a:pPr defTabSz="686532"/>
              <a:endParaRPr sz="1351" kern="0">
                <a:solidFill>
                  <a:sysClr val="windowText" lastClr="000000"/>
                </a:solidFill>
              </a:endParaRPr>
            </a:p>
          </p:txBody>
        </p:sp>
      </p:grpSp>
      <p:sp>
        <p:nvSpPr>
          <p:cNvPr id="93" name="TextBox 92"/>
          <p:cNvSpPr txBox="1"/>
          <p:nvPr/>
        </p:nvSpPr>
        <p:spPr>
          <a:xfrm>
            <a:off x="777942" y="1222046"/>
            <a:ext cx="6763214" cy="369332"/>
          </a:xfrm>
          <a:prstGeom prst="rect">
            <a:avLst/>
          </a:prstGeom>
          <a:noFill/>
        </p:spPr>
        <p:txBody>
          <a:bodyPr wrap="square" rtlCol="0">
            <a:spAutoFit/>
          </a:bodyPr>
          <a:lstStyle/>
          <a:p>
            <a:r>
              <a:rPr lang="en-US" dirty="0" smtClean="0">
                <a:solidFill>
                  <a:schemeClr val="bg1"/>
                </a:solidFill>
              </a:rPr>
              <a:t>Content updated with gender-neutral language.</a:t>
            </a:r>
            <a:endParaRPr lang="en-US" dirty="0">
              <a:solidFill>
                <a:schemeClr val="bg1"/>
              </a:solidFill>
            </a:endParaRPr>
          </a:p>
        </p:txBody>
      </p:sp>
      <p:sp>
        <p:nvSpPr>
          <p:cNvPr id="104" name="TextBox 103"/>
          <p:cNvSpPr txBox="1"/>
          <p:nvPr/>
        </p:nvSpPr>
        <p:spPr>
          <a:xfrm>
            <a:off x="1123830" y="1858229"/>
            <a:ext cx="5488355" cy="369332"/>
          </a:xfrm>
          <a:prstGeom prst="rect">
            <a:avLst/>
          </a:prstGeom>
          <a:noFill/>
        </p:spPr>
        <p:txBody>
          <a:bodyPr wrap="square" rtlCol="0">
            <a:spAutoFit/>
          </a:bodyPr>
          <a:lstStyle/>
          <a:p>
            <a:r>
              <a:rPr lang="en-US" dirty="0" smtClean="0">
                <a:solidFill>
                  <a:schemeClr val="bg1"/>
                </a:solidFill>
              </a:rPr>
              <a:t>Minor updates to wording to enhance understanding.</a:t>
            </a:r>
            <a:endParaRPr lang="en-US" dirty="0">
              <a:solidFill>
                <a:schemeClr val="bg1"/>
              </a:solidFill>
            </a:endParaRPr>
          </a:p>
        </p:txBody>
      </p:sp>
      <p:sp>
        <p:nvSpPr>
          <p:cNvPr id="105" name="TextBox 104"/>
          <p:cNvSpPr txBox="1"/>
          <p:nvPr/>
        </p:nvSpPr>
        <p:spPr>
          <a:xfrm>
            <a:off x="1198855" y="2473804"/>
            <a:ext cx="5488355" cy="369332"/>
          </a:xfrm>
          <a:prstGeom prst="rect">
            <a:avLst/>
          </a:prstGeom>
          <a:noFill/>
        </p:spPr>
        <p:txBody>
          <a:bodyPr wrap="square" rtlCol="0">
            <a:spAutoFit/>
          </a:bodyPr>
          <a:lstStyle/>
          <a:p>
            <a:r>
              <a:rPr lang="en-US" dirty="0" smtClean="0">
                <a:solidFill>
                  <a:schemeClr val="bg1"/>
                </a:solidFill>
              </a:rPr>
              <a:t>Coding examples modified to improve clarity.</a:t>
            </a:r>
            <a:endParaRPr lang="en-US" dirty="0">
              <a:solidFill>
                <a:schemeClr val="bg1"/>
              </a:solidFill>
            </a:endParaRPr>
          </a:p>
        </p:txBody>
      </p:sp>
      <p:sp>
        <p:nvSpPr>
          <p:cNvPr id="106" name="TextBox 105"/>
          <p:cNvSpPr txBox="1"/>
          <p:nvPr/>
        </p:nvSpPr>
        <p:spPr>
          <a:xfrm>
            <a:off x="1077674" y="3121175"/>
            <a:ext cx="7456726" cy="369332"/>
          </a:xfrm>
          <a:prstGeom prst="rect">
            <a:avLst/>
          </a:prstGeom>
          <a:noFill/>
        </p:spPr>
        <p:txBody>
          <a:bodyPr wrap="square" rtlCol="0">
            <a:spAutoFit/>
          </a:bodyPr>
          <a:lstStyle/>
          <a:p>
            <a:r>
              <a:rPr lang="en-US" dirty="0" smtClean="0">
                <a:solidFill>
                  <a:schemeClr val="bg1"/>
                </a:solidFill>
              </a:rPr>
              <a:t>Quality Improvement and Evaluation System (QIES) was changed to </a:t>
            </a:r>
            <a:r>
              <a:rPr lang="en-US" dirty="0" err="1" smtClean="0">
                <a:solidFill>
                  <a:schemeClr val="bg1"/>
                </a:solidFill>
              </a:rPr>
              <a:t>iQIES</a:t>
            </a:r>
            <a:r>
              <a:rPr lang="en-US" dirty="0" smtClean="0">
                <a:solidFill>
                  <a:schemeClr val="bg1"/>
                </a:solidFill>
              </a:rPr>
              <a:t>.</a:t>
            </a:r>
            <a:endParaRPr lang="en-US" dirty="0">
              <a:solidFill>
                <a:schemeClr val="bg1"/>
              </a:solidFill>
            </a:endParaRPr>
          </a:p>
        </p:txBody>
      </p:sp>
      <p:sp>
        <p:nvSpPr>
          <p:cNvPr id="107" name="TextBox 106"/>
          <p:cNvSpPr txBox="1"/>
          <p:nvPr/>
        </p:nvSpPr>
        <p:spPr>
          <a:xfrm>
            <a:off x="734003" y="3734494"/>
            <a:ext cx="7952797" cy="483081"/>
          </a:xfrm>
          <a:prstGeom prst="rect">
            <a:avLst/>
          </a:prstGeom>
          <a:noFill/>
        </p:spPr>
        <p:txBody>
          <a:bodyPr wrap="square" rtlCol="0">
            <a:spAutoFit/>
          </a:bodyPr>
          <a:lstStyle/>
          <a:p>
            <a:pPr marL="9535" marR="357569" defTabSz="686532">
              <a:lnSpc>
                <a:spcPts val="1517"/>
              </a:lnSpc>
            </a:pPr>
            <a:r>
              <a:rPr lang="en-US" sz="1600" kern="0" dirty="0">
                <a:solidFill>
                  <a:srgbClr val="FFFFFF"/>
                </a:solidFill>
                <a:cs typeface="Arial"/>
              </a:rPr>
              <a:t>Revisions</a:t>
            </a:r>
            <a:r>
              <a:rPr lang="en-US" sz="1600" kern="0" spc="-34" dirty="0">
                <a:solidFill>
                  <a:srgbClr val="FFFFFF"/>
                </a:solidFill>
                <a:cs typeface="Arial"/>
              </a:rPr>
              <a:t> </a:t>
            </a:r>
            <a:r>
              <a:rPr lang="en-US" sz="1600" kern="0" dirty="0">
                <a:solidFill>
                  <a:srgbClr val="FFFFFF"/>
                </a:solidFill>
                <a:cs typeface="Arial"/>
              </a:rPr>
              <a:t>made</a:t>
            </a:r>
            <a:r>
              <a:rPr lang="en-US" sz="1600" kern="0" spc="-45" dirty="0">
                <a:solidFill>
                  <a:srgbClr val="FFFFFF"/>
                </a:solidFill>
                <a:cs typeface="Arial"/>
              </a:rPr>
              <a:t> </a:t>
            </a:r>
            <a:r>
              <a:rPr lang="en-US" sz="1600" kern="0" dirty="0">
                <a:solidFill>
                  <a:srgbClr val="FFFFFF"/>
                </a:solidFill>
                <a:cs typeface="Arial"/>
              </a:rPr>
              <a:t>pertaining</a:t>
            </a:r>
            <a:r>
              <a:rPr lang="en-US" sz="1600" kern="0" spc="-41" dirty="0">
                <a:solidFill>
                  <a:srgbClr val="FFFFFF"/>
                </a:solidFill>
                <a:cs typeface="Arial"/>
              </a:rPr>
              <a:t> </a:t>
            </a:r>
            <a:r>
              <a:rPr lang="en-US" sz="1600" kern="0" dirty="0">
                <a:solidFill>
                  <a:srgbClr val="FFFFFF"/>
                </a:solidFill>
                <a:cs typeface="Arial"/>
              </a:rPr>
              <a:t>to</a:t>
            </a:r>
            <a:r>
              <a:rPr lang="en-US" sz="1600" kern="0" spc="-15" dirty="0">
                <a:solidFill>
                  <a:srgbClr val="FFFFFF"/>
                </a:solidFill>
                <a:cs typeface="Arial"/>
              </a:rPr>
              <a:t> </a:t>
            </a:r>
            <a:r>
              <a:rPr lang="en-US" sz="1600" kern="0" dirty="0">
                <a:solidFill>
                  <a:srgbClr val="FFFFFF"/>
                </a:solidFill>
                <a:cs typeface="Arial"/>
              </a:rPr>
              <a:t>legal/proxy</a:t>
            </a:r>
            <a:r>
              <a:rPr lang="en-US" sz="1600" kern="0" spc="-41" dirty="0">
                <a:solidFill>
                  <a:srgbClr val="FFFFFF"/>
                </a:solidFill>
                <a:cs typeface="Arial"/>
              </a:rPr>
              <a:t> </a:t>
            </a:r>
            <a:r>
              <a:rPr lang="en-US" sz="1600" kern="0" dirty="0">
                <a:solidFill>
                  <a:srgbClr val="FFFFFF"/>
                </a:solidFill>
                <a:cs typeface="Arial"/>
              </a:rPr>
              <a:t>information</a:t>
            </a:r>
            <a:r>
              <a:rPr lang="en-US" sz="1600" kern="0" spc="-41" dirty="0">
                <a:solidFill>
                  <a:srgbClr val="FFFFFF"/>
                </a:solidFill>
                <a:cs typeface="Arial"/>
              </a:rPr>
              <a:t> </a:t>
            </a:r>
            <a:r>
              <a:rPr lang="en-US" sz="1600" kern="0" dirty="0">
                <a:solidFill>
                  <a:srgbClr val="FFFFFF"/>
                </a:solidFill>
                <a:cs typeface="Arial"/>
              </a:rPr>
              <a:t>for</a:t>
            </a:r>
            <a:r>
              <a:rPr lang="en-US" sz="1600" kern="0" spc="-23" dirty="0">
                <a:solidFill>
                  <a:srgbClr val="FFFFFF"/>
                </a:solidFill>
                <a:cs typeface="Arial"/>
              </a:rPr>
              <a:t> </a:t>
            </a:r>
            <a:r>
              <a:rPr lang="en-US" sz="1600" kern="0" dirty="0">
                <a:solidFill>
                  <a:srgbClr val="FFFFFF"/>
                </a:solidFill>
                <a:cs typeface="Arial"/>
              </a:rPr>
              <a:t>family</a:t>
            </a:r>
            <a:r>
              <a:rPr lang="en-US" sz="1600" kern="0" spc="-34" dirty="0">
                <a:solidFill>
                  <a:srgbClr val="FFFFFF"/>
                </a:solidFill>
                <a:cs typeface="Arial"/>
              </a:rPr>
              <a:t> </a:t>
            </a:r>
            <a:r>
              <a:rPr lang="en-US" sz="1600" kern="0" spc="-8" dirty="0">
                <a:solidFill>
                  <a:srgbClr val="FFFFFF"/>
                </a:solidFill>
                <a:cs typeface="Arial"/>
              </a:rPr>
              <a:t>member,</a:t>
            </a:r>
            <a:r>
              <a:rPr lang="en-US" sz="1600" kern="0" spc="-41" dirty="0">
                <a:solidFill>
                  <a:srgbClr val="FFFFFF"/>
                </a:solidFill>
                <a:cs typeface="Arial"/>
              </a:rPr>
              <a:t> </a:t>
            </a:r>
            <a:r>
              <a:rPr lang="en-US" sz="1600" kern="0" dirty="0">
                <a:solidFill>
                  <a:srgbClr val="FFFFFF"/>
                </a:solidFill>
                <a:cs typeface="Arial"/>
              </a:rPr>
              <a:t>significant</a:t>
            </a:r>
            <a:r>
              <a:rPr lang="en-US" sz="1600" kern="0" spc="-45" dirty="0">
                <a:solidFill>
                  <a:srgbClr val="FFFFFF"/>
                </a:solidFill>
                <a:cs typeface="Arial"/>
              </a:rPr>
              <a:t> </a:t>
            </a:r>
            <a:r>
              <a:rPr lang="en-US" sz="1600" kern="0" spc="-8" dirty="0">
                <a:solidFill>
                  <a:srgbClr val="FFFFFF"/>
                </a:solidFill>
                <a:cs typeface="Arial"/>
              </a:rPr>
              <a:t>other, </a:t>
            </a:r>
            <a:r>
              <a:rPr lang="en-US" sz="1600" kern="0" dirty="0">
                <a:solidFill>
                  <a:srgbClr val="FFFFFF"/>
                </a:solidFill>
                <a:cs typeface="Arial"/>
              </a:rPr>
              <a:t>and/or</a:t>
            </a:r>
            <a:r>
              <a:rPr lang="en-US" sz="1600" kern="0" spc="-49" dirty="0">
                <a:solidFill>
                  <a:srgbClr val="FFFFFF"/>
                </a:solidFill>
                <a:cs typeface="Arial"/>
              </a:rPr>
              <a:t> </a:t>
            </a:r>
            <a:r>
              <a:rPr lang="en-US" sz="1600" kern="0" dirty="0">
                <a:solidFill>
                  <a:srgbClr val="FFFFFF"/>
                </a:solidFill>
                <a:cs typeface="Arial"/>
              </a:rPr>
              <a:t>guardian/legally</a:t>
            </a:r>
            <a:r>
              <a:rPr lang="en-US" sz="1600" kern="0" spc="-53" dirty="0">
                <a:solidFill>
                  <a:srgbClr val="FFFFFF"/>
                </a:solidFill>
                <a:cs typeface="Arial"/>
              </a:rPr>
              <a:t> </a:t>
            </a:r>
            <a:r>
              <a:rPr lang="en-US" sz="1600" kern="0" dirty="0">
                <a:solidFill>
                  <a:srgbClr val="FFFFFF"/>
                </a:solidFill>
                <a:cs typeface="Arial"/>
              </a:rPr>
              <a:t>authorized</a:t>
            </a:r>
            <a:r>
              <a:rPr lang="en-US" sz="1600" kern="0" spc="-49" dirty="0">
                <a:solidFill>
                  <a:srgbClr val="FFFFFF"/>
                </a:solidFill>
                <a:cs typeface="Arial"/>
              </a:rPr>
              <a:t> </a:t>
            </a:r>
            <a:r>
              <a:rPr lang="en-US" sz="1600" kern="0" dirty="0">
                <a:solidFill>
                  <a:srgbClr val="FFFFFF"/>
                </a:solidFill>
                <a:cs typeface="Arial"/>
              </a:rPr>
              <a:t>representative</a:t>
            </a:r>
            <a:r>
              <a:rPr lang="en-US" sz="1600" kern="0" spc="-45" dirty="0">
                <a:solidFill>
                  <a:srgbClr val="FFFFFF"/>
                </a:solidFill>
                <a:cs typeface="Arial"/>
              </a:rPr>
              <a:t> </a:t>
            </a:r>
            <a:r>
              <a:rPr lang="en-US" sz="1600" kern="0" dirty="0">
                <a:solidFill>
                  <a:srgbClr val="FFFFFF"/>
                </a:solidFill>
                <a:cs typeface="Arial"/>
              </a:rPr>
              <a:t>to</a:t>
            </a:r>
            <a:r>
              <a:rPr lang="en-US" sz="1600" kern="0" spc="-19" dirty="0">
                <a:solidFill>
                  <a:srgbClr val="FFFFFF"/>
                </a:solidFill>
                <a:cs typeface="Arial"/>
              </a:rPr>
              <a:t> </a:t>
            </a:r>
            <a:r>
              <a:rPr lang="en-US" sz="1600" kern="0" dirty="0">
                <a:solidFill>
                  <a:srgbClr val="FFFFFF"/>
                </a:solidFill>
                <a:cs typeface="Arial"/>
              </a:rPr>
              <a:t>provide</a:t>
            </a:r>
            <a:r>
              <a:rPr lang="en-US" sz="1600" kern="0" spc="-34" dirty="0">
                <a:solidFill>
                  <a:srgbClr val="FFFFFF"/>
                </a:solidFill>
                <a:cs typeface="Arial"/>
              </a:rPr>
              <a:t> </a:t>
            </a:r>
            <a:r>
              <a:rPr lang="en-US" sz="1600" kern="0" spc="-8" dirty="0">
                <a:solidFill>
                  <a:srgbClr val="FFFFFF"/>
                </a:solidFill>
                <a:cs typeface="Arial"/>
              </a:rPr>
              <a:t>consistency.</a:t>
            </a:r>
            <a:endParaRPr lang="en-US" sz="1600" kern="0" dirty="0">
              <a:solidFill>
                <a:sysClr val="windowText" lastClr="000000"/>
              </a:solidFill>
              <a:cs typeface="Arial"/>
            </a:endParaRPr>
          </a:p>
        </p:txBody>
      </p:sp>
      <p:sp>
        <p:nvSpPr>
          <p:cNvPr id="108" name="object 39"/>
          <p:cNvSpPr txBox="1">
            <a:spLocks/>
          </p:cNvSpPr>
          <p:nvPr/>
        </p:nvSpPr>
        <p:spPr>
          <a:xfrm>
            <a:off x="240232" y="4339235"/>
            <a:ext cx="5322368" cy="156068"/>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9535" defTabSz="686532">
              <a:lnSpc>
                <a:spcPts val="1235"/>
              </a:lnSpc>
            </a:pPr>
            <a:r>
              <a:rPr lang="en-US" sz="1200" kern="0" dirty="0" smtClean="0"/>
              <a:t>Understanding</a:t>
            </a:r>
            <a:r>
              <a:rPr lang="en-US" sz="1200" kern="0" spc="-49" dirty="0" smtClean="0"/>
              <a:t> </a:t>
            </a:r>
            <a:r>
              <a:rPr lang="en-US" sz="1200" kern="0" dirty="0" smtClean="0"/>
              <a:t>Changes</a:t>
            </a:r>
            <a:r>
              <a:rPr lang="en-US" sz="1200" kern="0" spc="-30" dirty="0" smtClean="0"/>
              <a:t> </a:t>
            </a:r>
            <a:r>
              <a:rPr lang="en-US" sz="1200" kern="0" dirty="0" smtClean="0"/>
              <a:t>to</a:t>
            </a:r>
            <a:r>
              <a:rPr lang="en-US" sz="1200" kern="0" spc="-23" dirty="0" smtClean="0"/>
              <a:t> </a:t>
            </a:r>
            <a:r>
              <a:rPr lang="en-US" sz="1200" kern="0" dirty="0" smtClean="0"/>
              <a:t>the</a:t>
            </a:r>
            <a:r>
              <a:rPr lang="en-US" sz="1200" kern="0" spc="-30" dirty="0" smtClean="0"/>
              <a:t> </a:t>
            </a:r>
            <a:r>
              <a:rPr lang="en-US" sz="1200" kern="0" dirty="0" smtClean="0"/>
              <a:t>MDS</a:t>
            </a:r>
            <a:r>
              <a:rPr lang="en-US" sz="1200" kern="0" spc="-26" dirty="0" smtClean="0"/>
              <a:t> </a:t>
            </a:r>
            <a:r>
              <a:rPr lang="en-US" sz="1200" kern="0" dirty="0" smtClean="0"/>
              <a:t>3.0</a:t>
            </a:r>
            <a:r>
              <a:rPr lang="en-US" sz="1200" kern="0" spc="-38" dirty="0" smtClean="0"/>
              <a:t> </a:t>
            </a:r>
            <a:r>
              <a:rPr lang="en-US" sz="1200" kern="0" dirty="0" smtClean="0"/>
              <a:t>RAI</a:t>
            </a:r>
            <a:r>
              <a:rPr lang="en-US" sz="1200" kern="0" spc="15" dirty="0" smtClean="0"/>
              <a:t> </a:t>
            </a:r>
            <a:r>
              <a:rPr lang="en-US" sz="1200" kern="0" spc="-8" dirty="0" smtClean="0"/>
              <a:t>v1.18.11</a:t>
            </a:r>
            <a:endParaRPr lang="en-US" sz="1200" kern="0" spc="-8" dirty="0"/>
          </a:p>
        </p:txBody>
      </p:sp>
    </p:spTree>
    <p:extLst>
      <p:ext uri="{BB962C8B-B14F-4D97-AF65-F5344CB8AC3E}">
        <p14:creationId xmlns:p14="http://schemas.microsoft.com/office/powerpoint/2010/main" val="89213399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H – Bladder and Bowel</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b="1" dirty="0"/>
              <a:t>Intent: </a:t>
            </a:r>
            <a:r>
              <a:rPr lang="en-US" dirty="0"/>
              <a:t>The intent of the items in this section is to gather information on the use of bowel and bladder appliances, the use of and response to urinary toileting programs, urinary and bowel continence, bowel training programs, and bowel patterns. Each resident who is incontinent or at risk of developing incontinence should be identified, assessed, and provided with individualized treatment (medications, non-medicinal treatments and/or devices) and services to achieve or maintain as normal elimination function as possible. </a:t>
            </a:r>
          </a:p>
        </p:txBody>
      </p:sp>
    </p:spTree>
    <p:extLst>
      <p:ext uri="{BB962C8B-B14F-4D97-AF65-F5344CB8AC3E}">
        <p14:creationId xmlns:p14="http://schemas.microsoft.com/office/powerpoint/2010/main" val="386564239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H – Coding Tips</a:t>
            </a:r>
            <a:endParaRPr lang="en-US" dirty="0"/>
          </a:p>
        </p:txBody>
      </p:sp>
      <p:sp>
        <p:nvSpPr>
          <p:cNvPr id="3" name="Content Placeholder 2"/>
          <p:cNvSpPr>
            <a:spLocks noGrp="1"/>
          </p:cNvSpPr>
          <p:nvPr>
            <p:ph idx="1"/>
          </p:nvPr>
        </p:nvSpPr>
        <p:spPr/>
        <p:txBody>
          <a:bodyPr>
            <a:normAutofit fontScale="85000" lnSpcReduction="20000"/>
          </a:bodyPr>
          <a:lstStyle/>
          <a:p>
            <a:endParaRPr lang="en-US" sz="3200" dirty="0">
              <a:solidFill>
                <a:srgbClr val="000000"/>
              </a:solidFill>
              <a:latin typeface="Times New Roman" panose="02020603050405020304" pitchFamily="18" charset="0"/>
            </a:endParaRPr>
          </a:p>
          <a:p>
            <a:pPr>
              <a:buFont typeface="Wingdings" panose="05000000000000000000" pitchFamily="2" charset="2"/>
              <a:buChar char="ü"/>
            </a:pPr>
            <a:r>
              <a:rPr lang="en-US" dirty="0">
                <a:solidFill>
                  <a:srgbClr val="000000"/>
                </a:solidFill>
              </a:rPr>
              <a:t>Do not include one-time catheterization</a:t>
            </a:r>
            <a:r>
              <a:rPr lang="en-US" i="1" dirty="0">
                <a:solidFill>
                  <a:srgbClr val="8A0000"/>
                </a:solidFill>
              </a:rPr>
              <a:t>s </a:t>
            </a:r>
            <a:r>
              <a:rPr lang="en-US" dirty="0">
                <a:solidFill>
                  <a:srgbClr val="000000"/>
                </a:solidFill>
              </a:rPr>
              <a:t>for urine specimen </a:t>
            </a:r>
            <a:r>
              <a:rPr lang="en-US" i="1" dirty="0">
                <a:solidFill>
                  <a:srgbClr val="8A0000"/>
                </a:solidFill>
              </a:rPr>
              <a:t>collection or other diagnostic exams (e.g., to measure post-void residual) </a:t>
            </a:r>
            <a:r>
              <a:rPr lang="en-US" dirty="0">
                <a:solidFill>
                  <a:srgbClr val="000000"/>
                </a:solidFill>
              </a:rPr>
              <a:t>during look-back period as intermittent catheterization. </a:t>
            </a:r>
            <a:endParaRPr lang="en-US" dirty="0" smtClean="0">
              <a:solidFill>
                <a:srgbClr val="000000"/>
              </a:solidFill>
            </a:endParaRPr>
          </a:p>
          <a:p>
            <a:pPr marL="0" indent="0">
              <a:buNone/>
            </a:pPr>
            <a:endParaRPr lang="en-US" sz="1400" dirty="0" smtClean="0">
              <a:solidFill>
                <a:srgbClr val="000000"/>
              </a:solidFill>
            </a:endParaRPr>
          </a:p>
          <a:p>
            <a:pPr>
              <a:buFont typeface="Wingdings" panose="05000000000000000000" pitchFamily="2" charset="2"/>
              <a:buChar char="ü"/>
            </a:pPr>
            <a:r>
              <a:rPr lang="en-US" dirty="0" smtClean="0">
                <a:solidFill>
                  <a:srgbClr val="000000"/>
                </a:solidFill>
              </a:rPr>
              <a:t>Added definition for Stress Incontinence: </a:t>
            </a:r>
            <a:r>
              <a:rPr lang="en-US" i="1" dirty="0" smtClean="0">
                <a:solidFill>
                  <a:srgbClr val="8A0000"/>
                </a:solidFill>
              </a:rPr>
              <a:t>Episodes </a:t>
            </a:r>
            <a:r>
              <a:rPr lang="en-US" i="1" dirty="0">
                <a:solidFill>
                  <a:srgbClr val="8A0000"/>
                </a:solidFill>
              </a:rPr>
              <a:t>of a small amount of urine leakage only associated with physical movement or activity such as coughing, sneezing, laughing, lifting heavy objects, or exercise. </a:t>
            </a:r>
            <a:endParaRPr lang="en-US" dirty="0">
              <a:solidFill>
                <a:srgbClr val="000000"/>
              </a:solidFill>
            </a:endParaRPr>
          </a:p>
          <a:p>
            <a:endParaRPr lang="en-US" dirty="0"/>
          </a:p>
        </p:txBody>
      </p:sp>
      <p:sp>
        <p:nvSpPr>
          <p:cNvPr id="4" name="Horizontal Scroll 3" title="icon of a scroll reading &quot;clarified&quot;"/>
          <p:cNvSpPr/>
          <p:nvPr/>
        </p:nvSpPr>
        <p:spPr>
          <a:xfrm rot="1054700">
            <a:off x="5937990" y="327023"/>
            <a:ext cx="1905000" cy="762000"/>
          </a:xfrm>
          <a:prstGeom prst="horizontalScroll">
            <a:avLst/>
          </a:prstGeom>
          <a:solidFill>
            <a:srgbClr val="9BBB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Clarified</a:t>
            </a:r>
            <a:endParaRPr lang="en-US" dirty="0"/>
          </a:p>
        </p:txBody>
      </p:sp>
    </p:spTree>
    <p:extLst>
      <p:ext uri="{BB962C8B-B14F-4D97-AF65-F5344CB8AC3E}">
        <p14:creationId xmlns:p14="http://schemas.microsoft.com/office/powerpoint/2010/main" val="53472370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I – Active Diagnosis</a:t>
            </a:r>
            <a:endParaRPr lang="en-US" dirty="0"/>
          </a:p>
        </p:txBody>
      </p:sp>
      <p:pic>
        <p:nvPicPr>
          <p:cNvPr id="4" name="Picture 3" title="photo of a provider counseling a male patien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39493" y="971550"/>
            <a:ext cx="6265013" cy="3524234"/>
          </a:xfrm>
          <a:prstGeom prst="rect">
            <a:avLst/>
          </a:prstGeom>
        </p:spPr>
      </p:pic>
    </p:spTree>
    <p:extLst>
      <p:ext uri="{BB962C8B-B14F-4D97-AF65-F5344CB8AC3E}">
        <p14:creationId xmlns:p14="http://schemas.microsoft.com/office/powerpoint/2010/main" val="30736032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I – Active Diagnosis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b="1" dirty="0"/>
              <a:t>Intent: </a:t>
            </a:r>
            <a:r>
              <a:rPr lang="en-US" dirty="0"/>
              <a:t>The items in this section are intended to code diseases that have a direct relationship to the resident’s current functional status, cognitive status, mood or behavior status, medical treatments, nursing monitoring, or risk of death. One of the important functions of the MDS assessment is to generate an updated, accurate picture of the resident’s current health status. </a:t>
            </a:r>
          </a:p>
        </p:txBody>
      </p:sp>
    </p:spTree>
    <p:extLst>
      <p:ext uri="{BB962C8B-B14F-4D97-AF65-F5344CB8AC3E}">
        <p14:creationId xmlns:p14="http://schemas.microsoft.com/office/powerpoint/2010/main" val="397047372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I – Coding Instructions </a:t>
            </a:r>
            <a:endParaRPr lang="en-US" dirty="0"/>
          </a:p>
        </p:txBody>
      </p:sp>
      <p:sp>
        <p:nvSpPr>
          <p:cNvPr id="3" name="Content Placeholder 2"/>
          <p:cNvSpPr>
            <a:spLocks noGrp="1"/>
          </p:cNvSpPr>
          <p:nvPr>
            <p:ph idx="1"/>
          </p:nvPr>
        </p:nvSpPr>
        <p:spPr/>
        <p:txBody>
          <a:bodyPr>
            <a:normAutofit/>
          </a:bodyPr>
          <a:lstStyle/>
          <a:p>
            <a:pPr marL="0" indent="0">
              <a:buNone/>
            </a:pPr>
            <a:r>
              <a:rPr lang="en-US" i="1" dirty="0" smtClean="0">
                <a:solidFill>
                  <a:srgbClr val="8A0000"/>
                </a:solidFill>
              </a:rPr>
              <a:t>When </a:t>
            </a:r>
            <a:r>
              <a:rPr lang="en-US" i="1" dirty="0">
                <a:solidFill>
                  <a:srgbClr val="8A0000"/>
                </a:solidFill>
              </a:rPr>
              <a:t>an acute condition represents the primary reason for the resident's SNF stay, it can be coded in I0020B. However, it is more common that a resident presents to the SNF for care related to an aftereffect of a disease, condition, or injury. Therefore, subsequent encounter or sequelae codes should be used </a:t>
            </a:r>
            <a:endParaRPr lang="en-US" dirty="0">
              <a:solidFill>
                <a:srgbClr val="8A0000"/>
              </a:solidFill>
            </a:endParaRPr>
          </a:p>
          <a:p>
            <a:endParaRPr lang="en-US" dirty="0"/>
          </a:p>
        </p:txBody>
      </p:sp>
      <p:sp>
        <p:nvSpPr>
          <p:cNvPr id="4" name="6-Point Star 3" title="image of a star reading &quot;added&quot;"/>
          <p:cNvSpPr/>
          <p:nvPr/>
        </p:nvSpPr>
        <p:spPr>
          <a:xfrm rot="1199747">
            <a:off x="6977335" y="218043"/>
            <a:ext cx="1295400" cy="1107791"/>
          </a:xfrm>
          <a:prstGeom prst="star6">
            <a:avLst/>
          </a:prstGeom>
          <a:solidFill>
            <a:srgbClr val="9BBD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Added</a:t>
            </a:r>
            <a:endParaRPr lang="en-US" dirty="0"/>
          </a:p>
        </p:txBody>
      </p:sp>
    </p:spTree>
    <p:extLst>
      <p:ext uri="{BB962C8B-B14F-4D97-AF65-F5344CB8AC3E}">
        <p14:creationId xmlns:p14="http://schemas.microsoft.com/office/powerpoint/2010/main" val="281471289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I – Example added</a:t>
            </a:r>
            <a:endParaRPr lang="en-US" dirty="0"/>
          </a:p>
        </p:txBody>
      </p:sp>
      <p:sp>
        <p:nvSpPr>
          <p:cNvPr id="3" name="Content Placeholder 2"/>
          <p:cNvSpPr>
            <a:spLocks noGrp="1"/>
          </p:cNvSpPr>
          <p:nvPr>
            <p:ph idx="1"/>
          </p:nvPr>
        </p:nvSpPr>
        <p:spPr>
          <a:xfrm>
            <a:off x="457200" y="971551"/>
            <a:ext cx="8229600" cy="1828800"/>
          </a:xfrm>
        </p:spPr>
        <p:txBody>
          <a:bodyPr>
            <a:normAutofit fontScale="70000" lnSpcReduction="20000"/>
          </a:bodyPr>
          <a:lstStyle/>
          <a:p>
            <a:pPr marL="0" indent="0">
              <a:buNone/>
            </a:pPr>
            <a:r>
              <a:rPr lang="en-US" dirty="0" smtClean="0">
                <a:solidFill>
                  <a:srgbClr val="000000"/>
                </a:solidFill>
              </a:rPr>
              <a:t>The </a:t>
            </a:r>
            <a:r>
              <a:rPr lang="en-US" dirty="0">
                <a:solidFill>
                  <a:srgbClr val="000000"/>
                </a:solidFill>
              </a:rPr>
              <a:t>resident was admitted without a diagnosis of </a:t>
            </a:r>
            <a:r>
              <a:rPr lang="en-US" b="1" u="sng" dirty="0">
                <a:solidFill>
                  <a:srgbClr val="000000"/>
                </a:solidFill>
              </a:rPr>
              <a:t>schizophrenia</a:t>
            </a:r>
            <a:r>
              <a:rPr lang="en-US" dirty="0">
                <a:solidFill>
                  <a:srgbClr val="000000"/>
                </a:solidFill>
              </a:rPr>
              <a:t>. </a:t>
            </a:r>
            <a:r>
              <a:rPr lang="en-US" dirty="0" smtClean="0">
                <a:solidFill>
                  <a:srgbClr val="000000"/>
                </a:solidFill>
              </a:rPr>
              <a:t> After </a:t>
            </a:r>
            <a:r>
              <a:rPr lang="en-US" dirty="0">
                <a:solidFill>
                  <a:srgbClr val="000000"/>
                </a:solidFill>
              </a:rPr>
              <a:t>admission, the resident is prescribed an </a:t>
            </a:r>
            <a:r>
              <a:rPr lang="en-US" b="1" u="sng" dirty="0">
                <a:solidFill>
                  <a:srgbClr val="000000"/>
                </a:solidFill>
              </a:rPr>
              <a:t>antipsychotic medication </a:t>
            </a:r>
            <a:r>
              <a:rPr lang="en-US" dirty="0">
                <a:solidFill>
                  <a:srgbClr val="000000"/>
                </a:solidFill>
              </a:rPr>
              <a:t>for </a:t>
            </a:r>
            <a:r>
              <a:rPr lang="en-US" b="1" u="sng" dirty="0">
                <a:solidFill>
                  <a:srgbClr val="000000"/>
                </a:solidFill>
              </a:rPr>
              <a:t>schizophrenia</a:t>
            </a:r>
            <a:r>
              <a:rPr lang="en-US" dirty="0">
                <a:solidFill>
                  <a:srgbClr val="000000"/>
                </a:solidFill>
              </a:rPr>
              <a:t> by the primary care physician. However, the resident’s medical record includes </a:t>
            </a:r>
            <a:r>
              <a:rPr lang="en-US" b="1" u="sng" dirty="0">
                <a:solidFill>
                  <a:srgbClr val="000000"/>
                </a:solidFill>
              </a:rPr>
              <a:t>no documentation </a:t>
            </a:r>
            <a:r>
              <a:rPr lang="en-US" dirty="0">
                <a:solidFill>
                  <a:srgbClr val="000000"/>
                </a:solidFill>
              </a:rPr>
              <a:t>of a </a:t>
            </a:r>
            <a:r>
              <a:rPr lang="en-US" b="1" u="sng" dirty="0">
                <a:solidFill>
                  <a:srgbClr val="000000"/>
                </a:solidFill>
              </a:rPr>
              <a:t>detailed evaluation </a:t>
            </a:r>
            <a:r>
              <a:rPr lang="en-US" dirty="0">
                <a:solidFill>
                  <a:srgbClr val="000000"/>
                </a:solidFill>
              </a:rPr>
              <a:t>by an appropriate practitioner of the resident’s mental, physical, psychosocial, and functional status (§483.45(e)) and </a:t>
            </a:r>
            <a:r>
              <a:rPr lang="en-US" b="1" u="sng" dirty="0">
                <a:solidFill>
                  <a:srgbClr val="000000"/>
                </a:solidFill>
              </a:rPr>
              <a:t>persistent behaviors for six months prior to the start of the antipsychotic medication</a:t>
            </a:r>
            <a:r>
              <a:rPr lang="en-US" dirty="0">
                <a:solidFill>
                  <a:srgbClr val="000000"/>
                </a:solidFill>
              </a:rPr>
              <a:t> in accordance with professional standards. </a:t>
            </a:r>
            <a:endParaRPr lang="en-US" dirty="0" smtClean="0">
              <a:solidFill>
                <a:srgbClr val="000000"/>
              </a:solidFill>
            </a:endParaRPr>
          </a:p>
          <a:p>
            <a:endParaRPr lang="en-US" dirty="0"/>
          </a:p>
        </p:txBody>
      </p:sp>
      <p:sp>
        <p:nvSpPr>
          <p:cNvPr id="4" name="TextBox 3"/>
          <p:cNvSpPr txBox="1"/>
          <p:nvPr/>
        </p:nvSpPr>
        <p:spPr>
          <a:xfrm>
            <a:off x="76200" y="2800351"/>
            <a:ext cx="8610600" cy="1846659"/>
          </a:xfrm>
          <a:prstGeom prst="rect">
            <a:avLst/>
          </a:prstGeom>
          <a:noFill/>
        </p:spPr>
        <p:txBody>
          <a:bodyPr wrap="square" rtlCol="0">
            <a:spAutoFit/>
          </a:bodyPr>
          <a:lstStyle/>
          <a:p>
            <a:pPr marL="400050" lvl="1" indent="0">
              <a:buNone/>
            </a:pPr>
            <a:r>
              <a:rPr lang="en-US" sz="1600" b="1" dirty="0">
                <a:solidFill>
                  <a:srgbClr val="00B050"/>
                </a:solidFill>
              </a:rPr>
              <a:t>Coding: Schizophrenia </a:t>
            </a:r>
            <a:r>
              <a:rPr lang="en-US" sz="1600" dirty="0">
                <a:solidFill>
                  <a:srgbClr val="00B050"/>
                </a:solidFill>
              </a:rPr>
              <a:t>item (I6000), would </a:t>
            </a:r>
            <a:r>
              <a:rPr lang="en-US" sz="1600" b="1" dirty="0">
                <a:solidFill>
                  <a:srgbClr val="00B050"/>
                </a:solidFill>
              </a:rPr>
              <a:t>not be checked. </a:t>
            </a:r>
          </a:p>
          <a:p>
            <a:pPr marL="400050" lvl="1" indent="0">
              <a:buNone/>
            </a:pPr>
            <a:r>
              <a:rPr lang="en-US" sz="1600" b="1" dirty="0">
                <a:solidFill>
                  <a:srgbClr val="00B050"/>
                </a:solidFill>
              </a:rPr>
              <a:t>Rationale: </a:t>
            </a:r>
            <a:r>
              <a:rPr lang="en-US" sz="1600" dirty="0">
                <a:solidFill>
                  <a:srgbClr val="00B050"/>
                </a:solidFill>
              </a:rPr>
              <a:t>Although the resident has a physician diagnosis of schizophrenia and is receiving antipsychotic medications, coding the schizophrenia diagnosis would not be appropriate because of the lack of documentation of a detailed evaluation, in accordance with professional standards (§483.21(b)(3)(</a:t>
            </a:r>
            <a:r>
              <a:rPr lang="en-US" sz="1600" dirty="0" err="1">
                <a:solidFill>
                  <a:srgbClr val="00B050"/>
                </a:solidFill>
              </a:rPr>
              <a:t>i</a:t>
            </a:r>
            <a:r>
              <a:rPr lang="en-US" sz="1600" dirty="0">
                <a:solidFill>
                  <a:srgbClr val="00B050"/>
                </a:solidFill>
              </a:rPr>
              <a:t>)), of the resident’s mental, physical, psychosocial, and functional status (§483.45(e)) and persistent behaviors for the time period required. </a:t>
            </a:r>
          </a:p>
          <a:p>
            <a:endParaRPr lang="en-US" sz="1600" dirty="0"/>
          </a:p>
        </p:txBody>
      </p:sp>
    </p:spTree>
    <p:extLst>
      <p:ext uri="{BB962C8B-B14F-4D97-AF65-F5344CB8AC3E}">
        <p14:creationId xmlns:p14="http://schemas.microsoft.com/office/powerpoint/2010/main" val="337207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4" name="Picture 3" title="Q&amp;A ic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742950"/>
            <a:ext cx="3523952" cy="3523952"/>
          </a:xfrm>
          <a:prstGeom prst="rect">
            <a:avLst/>
          </a:prstGeom>
        </p:spPr>
      </p:pic>
    </p:spTree>
    <p:extLst>
      <p:ext uri="{BB962C8B-B14F-4D97-AF65-F5344CB8AC3E}">
        <p14:creationId xmlns:p14="http://schemas.microsoft.com/office/powerpoint/2010/main" val="225538270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normAutofit/>
          </a:bodyPr>
          <a:lstStyle/>
          <a:p>
            <a:r>
              <a:rPr lang="en-US" sz="2000" dirty="0">
                <a:hlinkClick r:id="rId2"/>
              </a:rPr>
              <a:t>https://www.cms.gov/files/document/draftmds-30-rai-manual-v11811october2023.pdf-0</a:t>
            </a:r>
            <a:r>
              <a:rPr lang="en-US" sz="2000" dirty="0"/>
              <a:t>     </a:t>
            </a:r>
          </a:p>
          <a:p>
            <a:r>
              <a:rPr lang="en-US" sz="2000" dirty="0">
                <a:hlinkClick r:id="rId3"/>
              </a:rPr>
              <a:t>https://www.cms.gov/medicare/quality-initiatives-patient-assessment-instruments/nursinghomequalityinits/mds30raimanual</a:t>
            </a:r>
            <a:r>
              <a:rPr lang="en-US" sz="2000" dirty="0"/>
              <a:t> </a:t>
            </a:r>
          </a:p>
          <a:p>
            <a:r>
              <a:rPr lang="en-US" sz="2000" dirty="0">
                <a:hlinkClick r:id="rId4"/>
              </a:rPr>
              <a:t>https://www.youtube.com/cmshhsgov</a:t>
            </a:r>
            <a:r>
              <a:rPr lang="en-US" sz="2000" dirty="0"/>
              <a:t> </a:t>
            </a:r>
          </a:p>
          <a:p>
            <a:endParaRPr lang="en-US" sz="2000" dirty="0"/>
          </a:p>
        </p:txBody>
      </p:sp>
      <p:sp>
        <p:nvSpPr>
          <p:cNvPr id="4" name="TextBox 3"/>
          <p:cNvSpPr txBox="1"/>
          <p:nvPr/>
        </p:nvSpPr>
        <p:spPr>
          <a:xfrm>
            <a:off x="304800" y="3741528"/>
            <a:ext cx="8534400" cy="830997"/>
          </a:xfrm>
          <a:prstGeom prst="rect">
            <a:avLst/>
          </a:prstGeom>
          <a:noFill/>
        </p:spPr>
        <p:txBody>
          <a:bodyPr wrap="square" rtlCol="0">
            <a:spAutoFit/>
          </a:bodyPr>
          <a:lstStyle/>
          <a:p>
            <a:r>
              <a:rPr lang="en-US" sz="1200" i="1" dirty="0"/>
              <a:t>This material was prepared by Quality Insights, a Quality Innovation Network - Quality Improvement Organization under contract with the Centers for Medicare &amp; Medicaid Services (CMS), an agency of the U.S. Department of Health and Human Services (HHS). Views expressed in this material do not necessarily reflect the official views or policy of CMS or HHS, and any reference to a specific product or entity herein does not constitute endorsement of that product or entity by CMS or HHS. Publication number </a:t>
            </a:r>
            <a:r>
              <a:rPr lang="en-US" sz="1200" i="1" dirty="0" smtClean="0"/>
              <a:t>12SOW-QI-GEN-080823-KS</a:t>
            </a:r>
            <a:endParaRPr lang="en-US" sz="1200" i="1" dirty="0"/>
          </a:p>
        </p:txBody>
      </p:sp>
    </p:spTree>
    <p:extLst>
      <p:ext uri="{BB962C8B-B14F-4D97-AF65-F5344CB8AC3E}">
        <p14:creationId xmlns:p14="http://schemas.microsoft.com/office/powerpoint/2010/main" val="33842426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are the changes?</a:t>
            </a:r>
            <a:endParaRPr lang="en-US" dirty="0"/>
          </a:p>
        </p:txBody>
      </p:sp>
      <p:sp>
        <p:nvSpPr>
          <p:cNvPr id="3" name="Content Placeholder 2"/>
          <p:cNvSpPr>
            <a:spLocks noGrp="1"/>
          </p:cNvSpPr>
          <p:nvPr>
            <p:ph idx="1"/>
          </p:nvPr>
        </p:nvSpPr>
        <p:spPr>
          <a:xfrm>
            <a:off x="457200" y="1063228"/>
            <a:ext cx="3429000" cy="3394472"/>
          </a:xfrm>
        </p:spPr>
        <p:txBody>
          <a:bodyPr/>
          <a:lstStyle/>
          <a:p>
            <a:pPr marL="0" indent="0">
              <a:buNone/>
            </a:pPr>
            <a:r>
              <a:rPr lang="en-US" dirty="0" smtClean="0"/>
              <a:t>Revisions to Chapter Guidance</a:t>
            </a:r>
          </a:p>
          <a:p>
            <a:r>
              <a:rPr lang="en-US" dirty="0" smtClean="0"/>
              <a:t>Chapter 1</a:t>
            </a:r>
          </a:p>
          <a:p>
            <a:r>
              <a:rPr lang="en-US" dirty="0" smtClean="0"/>
              <a:t>Chapter 2</a:t>
            </a:r>
          </a:p>
          <a:p>
            <a:r>
              <a:rPr lang="en-US" dirty="0" smtClean="0"/>
              <a:t>Chapter 4</a:t>
            </a:r>
            <a:endParaRPr lang="en-US" dirty="0"/>
          </a:p>
        </p:txBody>
      </p:sp>
      <p:sp>
        <p:nvSpPr>
          <p:cNvPr id="4" name="Rectangle 3"/>
          <p:cNvSpPr/>
          <p:nvPr/>
        </p:nvSpPr>
        <p:spPr>
          <a:xfrm>
            <a:off x="4764795" y="1733550"/>
            <a:ext cx="4267200" cy="3477875"/>
          </a:xfrm>
          <a:prstGeom prst="rect">
            <a:avLst/>
          </a:prstGeom>
        </p:spPr>
        <p:txBody>
          <a:bodyPr wrap="square" numCol="2">
            <a:spAutoFit/>
          </a:bodyPr>
          <a:lstStyle/>
          <a:p>
            <a:pPr marL="285750" lvl="0" indent="-285750">
              <a:buFont typeface="Arial" panose="020B0604020202020204" pitchFamily="34" charset="0"/>
              <a:buChar char="•"/>
            </a:pPr>
            <a:r>
              <a:rPr lang="en-US" sz="2000" dirty="0" smtClean="0">
                <a:solidFill>
                  <a:srgbClr val="043A63"/>
                </a:solidFill>
              </a:rPr>
              <a:t>Section </a:t>
            </a:r>
            <a:r>
              <a:rPr lang="en-US" sz="2000" dirty="0">
                <a:solidFill>
                  <a:srgbClr val="043A63"/>
                </a:solidFill>
              </a:rPr>
              <a:t>A</a:t>
            </a:r>
          </a:p>
          <a:p>
            <a:pPr marL="285750" lvl="0" indent="-285750">
              <a:buFont typeface="Arial" panose="020B0604020202020204" pitchFamily="34" charset="0"/>
              <a:buChar char="•"/>
            </a:pPr>
            <a:r>
              <a:rPr lang="en-US" sz="2000" dirty="0">
                <a:solidFill>
                  <a:srgbClr val="043A63"/>
                </a:solidFill>
              </a:rPr>
              <a:t>Section B</a:t>
            </a:r>
          </a:p>
          <a:p>
            <a:pPr marL="285750" lvl="0" indent="-285750">
              <a:buFont typeface="Arial" panose="020B0604020202020204" pitchFamily="34" charset="0"/>
              <a:buChar char="•"/>
            </a:pPr>
            <a:r>
              <a:rPr lang="en-US" sz="2000" dirty="0">
                <a:solidFill>
                  <a:srgbClr val="043A63"/>
                </a:solidFill>
              </a:rPr>
              <a:t>Section C</a:t>
            </a:r>
          </a:p>
          <a:p>
            <a:pPr marL="285750" lvl="0" indent="-285750">
              <a:buFont typeface="Arial" panose="020B0604020202020204" pitchFamily="34" charset="0"/>
              <a:buChar char="•"/>
            </a:pPr>
            <a:r>
              <a:rPr lang="en-US" sz="2000" dirty="0">
                <a:solidFill>
                  <a:srgbClr val="043A63"/>
                </a:solidFill>
              </a:rPr>
              <a:t>Section D</a:t>
            </a:r>
          </a:p>
          <a:p>
            <a:pPr marL="285750" lvl="0" indent="-285750">
              <a:buFont typeface="Arial" panose="020B0604020202020204" pitchFamily="34" charset="0"/>
              <a:buChar char="•"/>
            </a:pPr>
            <a:r>
              <a:rPr lang="en-US" sz="2000" dirty="0">
                <a:solidFill>
                  <a:srgbClr val="043A63"/>
                </a:solidFill>
              </a:rPr>
              <a:t>Section F</a:t>
            </a:r>
          </a:p>
          <a:p>
            <a:pPr marL="285750" lvl="0" indent="-285750">
              <a:buFont typeface="Arial" panose="020B0604020202020204" pitchFamily="34" charset="0"/>
              <a:buChar char="•"/>
            </a:pPr>
            <a:r>
              <a:rPr lang="en-US" sz="2000" dirty="0">
                <a:solidFill>
                  <a:srgbClr val="043A63"/>
                </a:solidFill>
              </a:rPr>
              <a:t>Section GG</a:t>
            </a:r>
          </a:p>
          <a:p>
            <a:pPr marL="285750" lvl="0" indent="-285750">
              <a:buFont typeface="Arial" panose="020B0604020202020204" pitchFamily="34" charset="0"/>
              <a:buChar char="•"/>
            </a:pPr>
            <a:r>
              <a:rPr lang="en-US" sz="2000" dirty="0" smtClean="0">
                <a:solidFill>
                  <a:srgbClr val="043A63"/>
                </a:solidFill>
              </a:rPr>
              <a:t>Section </a:t>
            </a:r>
            <a:r>
              <a:rPr lang="en-US" sz="2000" dirty="0">
                <a:solidFill>
                  <a:srgbClr val="043A63"/>
                </a:solidFill>
              </a:rPr>
              <a:t>H</a:t>
            </a:r>
          </a:p>
          <a:p>
            <a:pPr marL="285750" lvl="0" indent="-285750">
              <a:buFont typeface="Arial" panose="020B0604020202020204" pitchFamily="34" charset="0"/>
              <a:buChar char="•"/>
            </a:pPr>
            <a:endParaRPr lang="en-US" sz="2000" dirty="0">
              <a:solidFill>
                <a:srgbClr val="043A63"/>
              </a:solidFill>
            </a:endParaRPr>
          </a:p>
          <a:p>
            <a:pPr marL="285750" lvl="0" indent="-285750">
              <a:buFont typeface="Arial" panose="020B0604020202020204" pitchFamily="34" charset="0"/>
              <a:buChar char="•"/>
            </a:pPr>
            <a:endParaRPr lang="en-US" sz="2000" dirty="0" smtClean="0">
              <a:solidFill>
                <a:srgbClr val="043A63"/>
              </a:solidFill>
            </a:endParaRPr>
          </a:p>
          <a:p>
            <a:pPr lvl="0"/>
            <a:endParaRPr lang="en-US" sz="2000" dirty="0" smtClean="0">
              <a:solidFill>
                <a:srgbClr val="043A63"/>
              </a:solidFill>
            </a:endParaRPr>
          </a:p>
          <a:p>
            <a:pPr marL="285750" lvl="0" indent="-285750">
              <a:buFont typeface="Arial" panose="020B0604020202020204" pitchFamily="34" charset="0"/>
              <a:buChar char="•"/>
            </a:pPr>
            <a:endParaRPr lang="en-US" sz="2000" dirty="0">
              <a:solidFill>
                <a:srgbClr val="043A63"/>
              </a:solidFill>
            </a:endParaRPr>
          </a:p>
          <a:p>
            <a:pPr marL="285750" lvl="0" indent="-285750">
              <a:buFont typeface="Arial" panose="020B0604020202020204" pitchFamily="34" charset="0"/>
              <a:buChar char="•"/>
            </a:pPr>
            <a:r>
              <a:rPr lang="en-US" sz="2000" dirty="0" smtClean="0">
                <a:solidFill>
                  <a:srgbClr val="043A63"/>
                </a:solidFill>
              </a:rPr>
              <a:t>Section </a:t>
            </a:r>
            <a:r>
              <a:rPr lang="en-US" sz="2000" dirty="0">
                <a:solidFill>
                  <a:srgbClr val="043A63"/>
                </a:solidFill>
              </a:rPr>
              <a:t>I</a:t>
            </a:r>
          </a:p>
          <a:p>
            <a:pPr marL="285750" lvl="0" indent="-285750">
              <a:buFont typeface="Arial" panose="020B0604020202020204" pitchFamily="34" charset="0"/>
              <a:buChar char="•"/>
            </a:pPr>
            <a:r>
              <a:rPr lang="en-US" sz="2000" dirty="0">
                <a:solidFill>
                  <a:srgbClr val="043A63"/>
                </a:solidFill>
              </a:rPr>
              <a:t>Section J</a:t>
            </a:r>
          </a:p>
          <a:p>
            <a:pPr marL="285750" lvl="0" indent="-285750">
              <a:buFont typeface="Arial" panose="020B0604020202020204" pitchFamily="34" charset="0"/>
              <a:buChar char="•"/>
            </a:pPr>
            <a:r>
              <a:rPr lang="en-US" sz="2000" dirty="0">
                <a:solidFill>
                  <a:srgbClr val="043A63"/>
                </a:solidFill>
              </a:rPr>
              <a:t>Section K</a:t>
            </a:r>
          </a:p>
          <a:p>
            <a:pPr marL="285750" lvl="0" indent="-285750">
              <a:buFont typeface="Arial" panose="020B0604020202020204" pitchFamily="34" charset="0"/>
              <a:buChar char="•"/>
            </a:pPr>
            <a:r>
              <a:rPr lang="en-US" sz="2000" dirty="0">
                <a:solidFill>
                  <a:srgbClr val="043A63"/>
                </a:solidFill>
              </a:rPr>
              <a:t>Section M</a:t>
            </a:r>
          </a:p>
          <a:p>
            <a:pPr marL="285750" lvl="0" indent="-285750">
              <a:buFont typeface="Arial" panose="020B0604020202020204" pitchFamily="34" charset="0"/>
              <a:buChar char="•"/>
            </a:pPr>
            <a:r>
              <a:rPr lang="en-US" sz="2000" dirty="0">
                <a:solidFill>
                  <a:srgbClr val="043A63"/>
                </a:solidFill>
              </a:rPr>
              <a:t>Section N</a:t>
            </a:r>
          </a:p>
          <a:p>
            <a:pPr marL="285750" lvl="0" indent="-285750">
              <a:buFont typeface="Arial" panose="020B0604020202020204" pitchFamily="34" charset="0"/>
              <a:buChar char="•"/>
            </a:pPr>
            <a:r>
              <a:rPr lang="en-US" sz="2000" dirty="0">
                <a:solidFill>
                  <a:srgbClr val="043A63"/>
                </a:solidFill>
              </a:rPr>
              <a:t>Section O</a:t>
            </a:r>
          </a:p>
          <a:p>
            <a:pPr marL="285750" lvl="0" indent="-285750">
              <a:buFont typeface="Arial" panose="020B0604020202020204" pitchFamily="34" charset="0"/>
              <a:buChar char="•"/>
            </a:pPr>
            <a:r>
              <a:rPr lang="en-US" sz="2000" dirty="0">
                <a:solidFill>
                  <a:srgbClr val="043A63"/>
                </a:solidFill>
              </a:rPr>
              <a:t>Section Q</a:t>
            </a:r>
          </a:p>
        </p:txBody>
      </p:sp>
      <p:sp>
        <p:nvSpPr>
          <p:cNvPr id="5" name="TextBox 4"/>
          <p:cNvSpPr txBox="1"/>
          <p:nvPr/>
        </p:nvSpPr>
        <p:spPr>
          <a:xfrm>
            <a:off x="4764795" y="1061763"/>
            <a:ext cx="4038600" cy="984885"/>
          </a:xfrm>
          <a:prstGeom prst="rect">
            <a:avLst/>
          </a:prstGeom>
          <a:noFill/>
        </p:spPr>
        <p:txBody>
          <a:bodyPr wrap="square" rtlCol="0">
            <a:spAutoFit/>
          </a:bodyPr>
          <a:lstStyle/>
          <a:p>
            <a:r>
              <a:rPr lang="en-US" sz="2000" dirty="0">
                <a:solidFill>
                  <a:srgbClr val="043A63"/>
                </a:solidFill>
              </a:rPr>
              <a:t>Revised Data Elements and/or New/Revised Guidance in Chapter 3</a:t>
            </a:r>
          </a:p>
          <a:p>
            <a:endParaRPr lang="en-US" dirty="0"/>
          </a:p>
        </p:txBody>
      </p:sp>
    </p:spTree>
    <p:extLst>
      <p:ext uri="{BB962C8B-B14F-4D97-AF65-F5344CB8AC3E}">
        <p14:creationId xmlns:p14="http://schemas.microsoft.com/office/powerpoint/2010/main" val="14530963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8150"/>
            <a:ext cx="8229600" cy="625078"/>
          </a:xfrm>
        </p:spPr>
        <p:txBody>
          <a:bodyPr>
            <a:normAutofit fontScale="90000"/>
          </a:bodyPr>
          <a:lstStyle/>
          <a:p>
            <a:r>
              <a:rPr lang="en-US" dirty="0" smtClean="0"/>
              <a:t>Section G – Activities of daily living</a:t>
            </a:r>
            <a:br>
              <a:rPr lang="en-US" dirty="0" smtClean="0"/>
            </a:br>
            <a:endParaRPr lang="en-US" dirty="0"/>
          </a:p>
        </p:txBody>
      </p:sp>
      <p:sp>
        <p:nvSpPr>
          <p:cNvPr id="6" name="Content Placeholder 5"/>
          <p:cNvSpPr>
            <a:spLocks noGrp="1"/>
          </p:cNvSpPr>
          <p:nvPr>
            <p:ph idx="1"/>
          </p:nvPr>
        </p:nvSpPr>
        <p:spPr/>
        <p:txBody>
          <a:bodyPr/>
          <a:lstStyle/>
          <a:p>
            <a:r>
              <a:rPr lang="en-US" dirty="0"/>
              <a:t>Removed for Federally required </a:t>
            </a:r>
            <a:r>
              <a:rPr lang="en-US" dirty="0" smtClean="0"/>
              <a:t>MDS</a:t>
            </a:r>
          </a:p>
          <a:p>
            <a:r>
              <a:rPr lang="en-US" dirty="0" smtClean="0"/>
              <a:t>Most items have either been retired or moved into section GG</a:t>
            </a:r>
          </a:p>
          <a:p>
            <a:r>
              <a:rPr lang="en-US" dirty="0" smtClean="0"/>
              <a:t>Depending </a:t>
            </a:r>
            <a:r>
              <a:rPr lang="en-US" dirty="0"/>
              <a:t>on your State, </a:t>
            </a:r>
            <a:r>
              <a:rPr lang="en-US" dirty="0" smtClean="0"/>
              <a:t>some sections will still be on the OSA</a:t>
            </a:r>
            <a:endParaRPr lang="en-US" dirty="0"/>
          </a:p>
        </p:txBody>
      </p:sp>
      <p:sp>
        <p:nvSpPr>
          <p:cNvPr id="3" name="5-Point Star 2"/>
          <p:cNvSpPr/>
          <p:nvPr/>
        </p:nvSpPr>
        <p:spPr>
          <a:xfrm rot="960309">
            <a:off x="6525885" y="491727"/>
            <a:ext cx="1676400" cy="1143000"/>
          </a:xfrm>
          <a:prstGeom prst="star5">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FYI</a:t>
            </a:r>
            <a:endParaRPr lang="en-US" dirty="0"/>
          </a:p>
        </p:txBody>
      </p:sp>
    </p:spTree>
    <p:extLst>
      <p:ext uri="{BB962C8B-B14F-4D97-AF65-F5344CB8AC3E}">
        <p14:creationId xmlns:p14="http://schemas.microsoft.com/office/powerpoint/2010/main" val="17378993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1950"/>
            <a:ext cx="8229600" cy="990600"/>
          </a:xfrm>
        </p:spPr>
        <p:txBody>
          <a:bodyPr>
            <a:normAutofit fontScale="90000"/>
          </a:bodyPr>
          <a:lstStyle/>
          <a:p>
            <a:r>
              <a:rPr lang="en-US" dirty="0" smtClean="0"/>
              <a:t>Section GG – Functional Abilities and Goals</a:t>
            </a:r>
            <a:br>
              <a:rPr lang="en-US" dirty="0" smtClean="0"/>
            </a:br>
            <a:endParaRPr lang="en-US" dirty="0"/>
          </a:p>
        </p:txBody>
      </p:sp>
      <p:pic>
        <p:nvPicPr>
          <p:cNvPr id="3" name="Picture 2" title="image of large group of people walking forward"/>
          <p:cNvPicPr>
            <a:picLocks noChangeAspect="1"/>
          </p:cNvPicPr>
          <p:nvPr/>
        </p:nvPicPr>
        <p:blipFill rotWithShape="1">
          <a:blip r:embed="rId2" cstate="print">
            <a:extLst>
              <a:ext uri="{28A0092B-C50C-407E-A947-70E740481C1C}">
                <a14:useLocalDpi xmlns:a14="http://schemas.microsoft.com/office/drawing/2010/main" val="0"/>
              </a:ext>
            </a:extLst>
          </a:blip>
          <a:srcRect b="27778"/>
          <a:stretch/>
        </p:blipFill>
        <p:spPr>
          <a:xfrm>
            <a:off x="3276600" y="1129163"/>
            <a:ext cx="5562344" cy="3013161"/>
          </a:xfrm>
          <a:prstGeom prst="rect">
            <a:avLst/>
          </a:prstGeom>
        </p:spPr>
      </p:pic>
      <p:pic>
        <p:nvPicPr>
          <p:cNvPr id="4" name="Picture 3" title="image of an elderly man tying his shoes"/>
          <p:cNvPicPr>
            <a:picLocks noChangeAspect="1"/>
          </p:cNvPicPr>
          <p:nvPr/>
        </p:nvPicPr>
        <p:blipFill rotWithShape="1">
          <a:blip r:embed="rId3" cstate="print">
            <a:extLst>
              <a:ext uri="{28A0092B-C50C-407E-A947-70E740481C1C}">
                <a14:useLocalDpi xmlns:a14="http://schemas.microsoft.com/office/drawing/2010/main" val="0"/>
              </a:ext>
            </a:extLst>
          </a:blip>
          <a:srcRect l="20402" t="10046" r="30215"/>
          <a:stretch/>
        </p:blipFill>
        <p:spPr>
          <a:xfrm>
            <a:off x="152400" y="857250"/>
            <a:ext cx="2929081" cy="3556988"/>
          </a:xfrm>
          <a:prstGeom prst="rect">
            <a:avLst/>
          </a:prstGeom>
        </p:spPr>
      </p:pic>
    </p:spTree>
    <p:extLst>
      <p:ext uri="{BB962C8B-B14F-4D97-AF65-F5344CB8AC3E}">
        <p14:creationId xmlns:p14="http://schemas.microsoft.com/office/powerpoint/2010/main" val="39446809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Intent of Section GG</a:t>
            </a:r>
            <a:endParaRPr lang="en-US" dirty="0"/>
          </a:p>
        </p:txBody>
      </p:sp>
      <p:sp>
        <p:nvSpPr>
          <p:cNvPr id="3" name="Content Placeholder 2"/>
          <p:cNvSpPr>
            <a:spLocks noGrp="1"/>
          </p:cNvSpPr>
          <p:nvPr>
            <p:ph idx="1"/>
          </p:nvPr>
        </p:nvSpPr>
        <p:spPr/>
        <p:txBody>
          <a:bodyPr>
            <a:normAutofit lnSpcReduction="10000"/>
          </a:bodyPr>
          <a:lstStyle/>
          <a:p>
            <a:r>
              <a:rPr lang="en-US" dirty="0">
                <a:solidFill>
                  <a:srgbClr val="000000"/>
                </a:solidFill>
              </a:rPr>
              <a:t>This section includes items about functional abilities and goals. It includes items focused on prior function, admission </a:t>
            </a:r>
            <a:r>
              <a:rPr lang="en-US" i="1" dirty="0">
                <a:solidFill>
                  <a:srgbClr val="8A0000"/>
                </a:solidFill>
              </a:rPr>
              <a:t>and discharge </a:t>
            </a:r>
            <a:r>
              <a:rPr lang="en-US" dirty="0">
                <a:solidFill>
                  <a:srgbClr val="000000"/>
                </a:solidFill>
              </a:rPr>
              <a:t>performance, discharge goals, </a:t>
            </a:r>
            <a:r>
              <a:rPr lang="en-US" i="1" dirty="0">
                <a:solidFill>
                  <a:srgbClr val="8A0000"/>
                </a:solidFill>
              </a:rPr>
              <a:t>performance throughout a resident’s stay, mobility device use, and range of motion</a:t>
            </a:r>
            <a:r>
              <a:rPr lang="en-US" dirty="0">
                <a:solidFill>
                  <a:srgbClr val="000000"/>
                </a:solidFill>
              </a:rPr>
              <a:t>. Functional status is assessed based on the need for assistance when performing self-care and mobility activities. </a:t>
            </a:r>
            <a:endParaRPr lang="en-US" dirty="0"/>
          </a:p>
        </p:txBody>
      </p:sp>
    </p:spTree>
    <p:extLst>
      <p:ext uri="{BB962C8B-B14F-4D97-AF65-F5344CB8AC3E}">
        <p14:creationId xmlns:p14="http://schemas.microsoft.com/office/powerpoint/2010/main" val="5597253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GG</a:t>
            </a:r>
            <a:endParaRPr lang="en-US" dirty="0"/>
          </a:p>
        </p:txBody>
      </p:sp>
      <p:sp>
        <p:nvSpPr>
          <p:cNvPr id="3" name="Content Placeholder 2"/>
          <p:cNvSpPr>
            <a:spLocks noGrp="1"/>
          </p:cNvSpPr>
          <p:nvPr>
            <p:ph idx="1"/>
          </p:nvPr>
        </p:nvSpPr>
        <p:spPr>
          <a:xfrm>
            <a:off x="397164" y="1063228"/>
            <a:ext cx="8229600" cy="3394472"/>
          </a:xfrm>
        </p:spPr>
        <p:txBody>
          <a:bodyPr/>
          <a:lstStyle/>
          <a:p>
            <a:pPr marL="0" indent="0">
              <a:buNone/>
            </a:pPr>
            <a:r>
              <a:rPr lang="en-US" dirty="0"/>
              <a:t>Data elements from Section G were revised and incorporated into GG</a:t>
            </a:r>
          </a:p>
          <a:p>
            <a:pPr>
              <a:buFont typeface="Wingdings" panose="05000000000000000000" pitchFamily="2" charset="2"/>
              <a:buChar char="ü"/>
            </a:pPr>
            <a:r>
              <a:rPr lang="en-US" dirty="0" smtClean="0"/>
              <a:t>ADL </a:t>
            </a:r>
            <a:r>
              <a:rPr lang="en-US" dirty="0"/>
              <a:t>assistance</a:t>
            </a:r>
          </a:p>
          <a:p>
            <a:pPr>
              <a:buFont typeface="Wingdings" panose="05000000000000000000" pitchFamily="2" charset="2"/>
              <a:buChar char="ü"/>
            </a:pPr>
            <a:r>
              <a:rPr lang="en-US" dirty="0" smtClean="0"/>
              <a:t>Bathing</a:t>
            </a:r>
            <a:endParaRPr lang="en-US" dirty="0"/>
          </a:p>
          <a:p>
            <a:pPr>
              <a:buFont typeface="Wingdings" panose="05000000000000000000" pitchFamily="2" charset="2"/>
              <a:buChar char="ü"/>
            </a:pPr>
            <a:r>
              <a:rPr lang="en-US" dirty="0" smtClean="0"/>
              <a:t>Balance </a:t>
            </a:r>
            <a:r>
              <a:rPr lang="en-US" dirty="0"/>
              <a:t>during transfers and walking</a:t>
            </a:r>
          </a:p>
          <a:p>
            <a:pPr>
              <a:buFont typeface="Wingdings" panose="05000000000000000000" pitchFamily="2" charset="2"/>
              <a:buChar char="ü"/>
            </a:pPr>
            <a:r>
              <a:rPr lang="en-US" dirty="0" smtClean="0"/>
              <a:t>Rehabilitation </a:t>
            </a:r>
            <a:r>
              <a:rPr lang="en-US" dirty="0"/>
              <a:t>Potential</a:t>
            </a:r>
          </a:p>
        </p:txBody>
      </p:sp>
    </p:spTree>
    <p:extLst>
      <p:ext uri="{BB962C8B-B14F-4D97-AF65-F5344CB8AC3E}">
        <p14:creationId xmlns:p14="http://schemas.microsoft.com/office/powerpoint/2010/main" val="60048024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PROJECT_OPEN" val="0"/>
  <p:tag name="ARTICULATE_SLIDE_COUNT" val="2"/>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7e971fbd-848f-43d6-ba46-e1dc74f1ee5d">YTHJMCQMW44X-16-238</_dlc_DocId>
    <_dlc_DocIdUrl xmlns="7e971fbd-848f-43d6-ba46-e1dc74f1ee5d">
      <Url>http://wvminet/commresources/_layouts/DocIdRedir.aspx?ID=YTHJMCQMW44X-16-238</Url>
      <Description>YTHJMCQMW44X-16-238</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7D6747BB0B34E4D971874B7CDC5AB3B" ma:contentTypeVersion="1" ma:contentTypeDescription="Create a new document." ma:contentTypeScope="" ma:versionID="e1190e4e2cb559c1b3029bc8f3c4341e">
  <xsd:schema xmlns:xsd="http://www.w3.org/2001/XMLSchema" xmlns:xs="http://www.w3.org/2001/XMLSchema" xmlns:p="http://schemas.microsoft.com/office/2006/metadata/properties" xmlns:ns2="7e971fbd-848f-43d6-ba46-e1dc74f1ee5d" targetNamespace="http://schemas.microsoft.com/office/2006/metadata/properties" ma:root="true" ma:fieldsID="da29fa360399ee5123d799c73d1202cf" ns2:_="">
    <xsd:import namespace="7e971fbd-848f-43d6-ba46-e1dc74f1ee5d"/>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971fbd-848f-43d6-ba46-e1dc74f1ee5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ECC8939-3830-4F05-91B4-8D94A4F4B646}">
  <ds:schemaRefs>
    <ds:schemaRef ds:uri="http://purl.org/dc/elements/1.1/"/>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7e971fbd-848f-43d6-ba46-e1dc74f1ee5d"/>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72C40DF3-C42E-49E3-A44A-524CBF55C0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e971fbd-848f-43d6-ba46-e1dc74f1ee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EBB2974-FA87-4782-BBDF-9611C07FC050}">
  <ds:schemaRefs>
    <ds:schemaRef ds:uri="http://schemas.microsoft.com/sharepoint/events"/>
  </ds:schemaRefs>
</ds:datastoreItem>
</file>

<file path=customXml/itemProps4.xml><?xml version="1.0" encoding="utf-8"?>
<ds:datastoreItem xmlns:ds="http://schemas.openxmlformats.org/officeDocument/2006/customXml" ds:itemID="{D0DF5FFF-85D2-4C9B-A1BE-D9F93E5FFA6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QI 1</Template>
  <TotalTime>3430</TotalTime>
  <Words>3376</Words>
  <Application>Microsoft Office PowerPoint</Application>
  <PresentationFormat>On-screen Show (16:9)</PresentationFormat>
  <Paragraphs>229</Paragraphs>
  <Slides>47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Arial</vt:lpstr>
      <vt:lpstr>Arial Narrow</vt:lpstr>
      <vt:lpstr>Calibri</vt:lpstr>
      <vt:lpstr>Times New Roman</vt:lpstr>
      <vt:lpstr>Wingdings</vt:lpstr>
      <vt:lpstr>Office Theme</vt:lpstr>
      <vt:lpstr>MDS Changes are Coming – Part 3 Sections: G, GG, H, I</vt:lpstr>
      <vt:lpstr>Helpful Links</vt:lpstr>
      <vt:lpstr>CMS Library of Training Videos</vt:lpstr>
      <vt:lpstr>Global Changes to the MDS 3.0 RAI Manual</vt:lpstr>
      <vt:lpstr>Where are the changes?</vt:lpstr>
      <vt:lpstr>Section G – Activities of daily living </vt:lpstr>
      <vt:lpstr>Section GG – Functional Abilities and Goals </vt:lpstr>
      <vt:lpstr>The Intent of Section GG</vt:lpstr>
      <vt:lpstr>Section GG</vt:lpstr>
      <vt:lpstr>Section G data elements added to GG:</vt:lpstr>
      <vt:lpstr>Prior Functioning:</vt:lpstr>
      <vt:lpstr>Section GG0155 –  Functional Limitation in Range of Motion</vt:lpstr>
      <vt:lpstr>Section GG0120 – Mobility Devices</vt:lpstr>
      <vt:lpstr>Section GG – Look back periods</vt:lpstr>
      <vt:lpstr>GG0130: Self Care</vt:lpstr>
      <vt:lpstr>GG0170: Mobility</vt:lpstr>
      <vt:lpstr>Section GG – Additional Instructions Admission Functional Assessment</vt:lpstr>
      <vt:lpstr>Section GG – Discharge Goals</vt:lpstr>
      <vt:lpstr>Section GG - Coding Instructions</vt:lpstr>
      <vt:lpstr>Section GG – Coding Instructions</vt:lpstr>
      <vt:lpstr>Section GG – Coding Instructions</vt:lpstr>
      <vt:lpstr>Section GG – Coding Instructions</vt:lpstr>
      <vt:lpstr>Decision Tree</vt:lpstr>
      <vt:lpstr>Section GG - Coding Tips Added</vt:lpstr>
      <vt:lpstr>Self Care Coding Tips</vt:lpstr>
      <vt:lpstr>Self Care Coding Tips (cont.)</vt:lpstr>
      <vt:lpstr>Self Care Coding Tips (cont.)</vt:lpstr>
      <vt:lpstr>Mobility Coding Tips</vt:lpstr>
      <vt:lpstr>Mobility Coding Tips (cont.)</vt:lpstr>
      <vt:lpstr>Mobility Coding Tips (cont.)</vt:lpstr>
      <vt:lpstr>Mobility Coding Tips (cont.)</vt:lpstr>
      <vt:lpstr>Mobility Coding Tips (cont.)</vt:lpstr>
      <vt:lpstr>Mobility Coding Tips (cont.)</vt:lpstr>
      <vt:lpstr>Mobility Coding Tips (cont.)</vt:lpstr>
      <vt:lpstr>Mobility Coding Tips (cont.)</vt:lpstr>
      <vt:lpstr>Mobility Coding Tips (cont.)</vt:lpstr>
      <vt:lpstr>Mobility Coding Tips (cont.)</vt:lpstr>
      <vt:lpstr>Mobility Coding Tips (cont.)</vt:lpstr>
      <vt:lpstr>Section H - Bladder and Bowel</vt:lpstr>
      <vt:lpstr>Section H – Bladder and Bowel</vt:lpstr>
      <vt:lpstr>Section H – Coding Tips</vt:lpstr>
      <vt:lpstr>Section I – Active Diagnosis</vt:lpstr>
      <vt:lpstr>Section I – Active Diagnosis</vt:lpstr>
      <vt:lpstr>Section I – Coding Instructions </vt:lpstr>
      <vt:lpstr>Section I – Example added</vt:lpstr>
      <vt:lpstr>Questions</vt:lpstr>
      <vt:lpstr>Resources</vt:lpstr>
    </vt:vector>
  </TitlesOfParts>
  <Company>WVMI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Stevens, Kasey</dc:creator>
  <cp:lastModifiedBy>Wright, Debra</cp:lastModifiedBy>
  <cp:revision>147</cp:revision>
  <dcterms:created xsi:type="dcterms:W3CDTF">2023-07-25T17:26:49Z</dcterms:created>
  <dcterms:modified xsi:type="dcterms:W3CDTF">2023-08-16T17:55:44Z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FA83CA84-6AD6-41E2-8ACA-5BF8D778E628</vt:lpwstr>
  </property>
  <property fmtid="{D5CDD505-2E9C-101B-9397-08002B2CF9AE}" pid="3" name="ArticulatePath">
    <vt:lpwstr>Presentation1</vt:lpwstr>
  </property>
  <property fmtid="{D5CDD505-2E9C-101B-9397-08002B2CF9AE}" pid="4" name="ContentTypeId">
    <vt:lpwstr>0x01010057D6747BB0B34E4D971874B7CDC5AB3B</vt:lpwstr>
  </property>
  <property fmtid="{D5CDD505-2E9C-101B-9397-08002B2CF9AE}" pid="5" name="_dlc_DocIdItemGuid">
    <vt:lpwstr>1b1763e4-96f4-44e1-818f-b86102107daf</vt:lpwstr>
  </property>
</Properties>
</file>