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59" r:id="rId3"/>
    <p:sldId id="261" r:id="rId4"/>
    <p:sldId id="272" r:id="rId5"/>
    <p:sldId id="267" r:id="rId6"/>
    <p:sldId id="2191" r:id="rId7"/>
    <p:sldId id="2201" r:id="rId8"/>
    <p:sldId id="264" r:id="rId9"/>
    <p:sldId id="273" r:id="rId10"/>
    <p:sldId id="2199" r:id="rId11"/>
    <p:sldId id="265" r:id="rId12"/>
    <p:sldId id="266" r:id="rId13"/>
    <p:sldId id="2194" r:id="rId14"/>
    <p:sldId id="2195" r:id="rId15"/>
    <p:sldId id="2196" r:id="rId16"/>
    <p:sldId id="275" r:id="rId17"/>
    <p:sldId id="2197" r:id="rId18"/>
    <p:sldId id="269" r:id="rId19"/>
    <p:sldId id="270" r:id="rId20"/>
    <p:sldId id="2198" r:id="rId21"/>
    <p:sldId id="260" r:id="rId22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8E9"/>
    <a:srgbClr val="1B2C69"/>
    <a:srgbClr val="949536"/>
    <a:srgbClr val="DBAA28"/>
    <a:srgbClr val="D98429"/>
    <a:srgbClr val="FFFDE2"/>
    <a:srgbClr val="FFFDDB"/>
    <a:srgbClr val="F4E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49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D5DE5-76E8-468F-BC17-C0E8924DF2D5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C38B7-DA80-4B82-9EC6-31F09A210A86}">
      <dgm:prSet/>
      <dgm:spPr/>
      <dgm:t>
        <a:bodyPr/>
        <a:lstStyle/>
        <a:p>
          <a:r>
            <a:rPr lang="en-US" b="1"/>
            <a:t>Primary Care</a:t>
          </a:r>
          <a:endParaRPr lang="en-US"/>
        </a:p>
      </dgm:t>
    </dgm:pt>
    <dgm:pt modelId="{29116E61-29B1-4A01-BAB3-18922E3A9571}" type="parTrans" cxnId="{6D82790C-5CB5-470A-812E-E81EDCE1284B}">
      <dgm:prSet/>
      <dgm:spPr/>
      <dgm:t>
        <a:bodyPr/>
        <a:lstStyle/>
        <a:p>
          <a:endParaRPr lang="en-US"/>
        </a:p>
      </dgm:t>
    </dgm:pt>
    <dgm:pt modelId="{20E6F4B6-AD39-43FF-AE63-038068DA9CBD}" type="sibTrans" cxnId="{6D82790C-5CB5-470A-812E-E81EDCE1284B}">
      <dgm:prSet/>
      <dgm:spPr/>
      <dgm:t>
        <a:bodyPr/>
        <a:lstStyle/>
        <a:p>
          <a:endParaRPr lang="en-US"/>
        </a:p>
      </dgm:t>
    </dgm:pt>
    <dgm:pt modelId="{4899CEE4-EEBC-4DAF-BD9D-71CF8FDDCF3A}">
      <dgm:prSet custT="1"/>
      <dgm:spPr/>
      <dgm:t>
        <a:bodyPr/>
        <a:lstStyle/>
        <a:p>
          <a:r>
            <a:rPr lang="en-US" sz="1400" b="1" dirty="0"/>
            <a:t>Agency Provided</a:t>
          </a:r>
          <a:endParaRPr lang="en-US" sz="1400" dirty="0"/>
        </a:p>
      </dgm:t>
    </dgm:pt>
    <dgm:pt modelId="{EB6E7693-2C81-4986-AE57-C087CF79C1BB}" type="parTrans" cxnId="{6E43AAEB-A5A3-4D05-85F5-D9ABAAB3A819}">
      <dgm:prSet/>
      <dgm:spPr/>
      <dgm:t>
        <a:bodyPr/>
        <a:lstStyle/>
        <a:p>
          <a:endParaRPr lang="en-US"/>
        </a:p>
      </dgm:t>
    </dgm:pt>
    <dgm:pt modelId="{E4085A29-9798-45E7-BDD7-6626E417E729}" type="sibTrans" cxnId="{6E43AAEB-A5A3-4D05-85F5-D9ABAAB3A819}">
      <dgm:prSet/>
      <dgm:spPr/>
      <dgm:t>
        <a:bodyPr/>
        <a:lstStyle/>
        <a:p>
          <a:endParaRPr lang="en-US"/>
        </a:p>
      </dgm:t>
    </dgm:pt>
    <dgm:pt modelId="{5390C891-AECD-47BB-BCC5-D3AB7A2455DF}">
      <dgm:prSet/>
      <dgm:spPr/>
      <dgm:t>
        <a:bodyPr/>
        <a:lstStyle/>
        <a:p>
          <a:r>
            <a:rPr lang="en-US" b="1"/>
            <a:t>Veterans</a:t>
          </a:r>
          <a:endParaRPr lang="en-US"/>
        </a:p>
      </dgm:t>
    </dgm:pt>
    <dgm:pt modelId="{9F3EF57F-5F55-4745-9ACB-996249297E88}" type="parTrans" cxnId="{B041DD2A-C0B5-448F-8EAB-F6AD403EE2BF}">
      <dgm:prSet/>
      <dgm:spPr/>
      <dgm:t>
        <a:bodyPr/>
        <a:lstStyle/>
        <a:p>
          <a:endParaRPr lang="en-US"/>
        </a:p>
      </dgm:t>
    </dgm:pt>
    <dgm:pt modelId="{9FBEE147-8A61-4783-96F5-5190512817F4}" type="sibTrans" cxnId="{B041DD2A-C0B5-448F-8EAB-F6AD403EE2BF}">
      <dgm:prSet/>
      <dgm:spPr/>
      <dgm:t>
        <a:bodyPr/>
        <a:lstStyle/>
        <a:p>
          <a:endParaRPr lang="en-US"/>
        </a:p>
      </dgm:t>
    </dgm:pt>
    <dgm:pt modelId="{7436AEAF-E57E-49D3-BB78-30B0FA30F1B6}">
      <dgm:prSet custT="1"/>
      <dgm:spPr/>
      <dgm:t>
        <a:bodyPr/>
        <a:lstStyle/>
        <a:p>
          <a:r>
            <a:rPr lang="en-US" sz="1400" b="1" dirty="0"/>
            <a:t>Veterans Administration Medical Centers </a:t>
          </a:r>
          <a:endParaRPr lang="en-US" sz="1400" dirty="0"/>
        </a:p>
      </dgm:t>
    </dgm:pt>
    <dgm:pt modelId="{281F2834-3A50-4616-8FDA-9C0354195337}" type="parTrans" cxnId="{7E207F79-21BC-4CE5-A22F-DC0331E1F095}">
      <dgm:prSet/>
      <dgm:spPr/>
      <dgm:t>
        <a:bodyPr/>
        <a:lstStyle/>
        <a:p>
          <a:endParaRPr lang="en-US"/>
        </a:p>
      </dgm:t>
    </dgm:pt>
    <dgm:pt modelId="{492FFE0D-8577-4530-B850-18A80B705B1F}" type="sibTrans" cxnId="{7E207F79-21BC-4CE5-A22F-DC0331E1F095}">
      <dgm:prSet/>
      <dgm:spPr/>
      <dgm:t>
        <a:bodyPr/>
        <a:lstStyle/>
        <a:p>
          <a:endParaRPr lang="en-US"/>
        </a:p>
      </dgm:t>
    </dgm:pt>
    <dgm:pt modelId="{53BF3543-E788-4EF7-A997-6601F369C572}">
      <dgm:prSet custT="1"/>
      <dgm:spPr/>
      <dgm:t>
        <a:bodyPr/>
        <a:lstStyle/>
        <a:p>
          <a:r>
            <a:rPr lang="en-US" sz="1400" b="1" dirty="0"/>
            <a:t>Veterans Service Organizations</a:t>
          </a:r>
          <a:endParaRPr lang="en-US" sz="1400" dirty="0"/>
        </a:p>
      </dgm:t>
    </dgm:pt>
    <dgm:pt modelId="{01AD9C23-A936-408F-9936-F520CB334807}" type="parTrans" cxnId="{7E59C04C-FA41-43B5-9796-F6DE3445C559}">
      <dgm:prSet/>
      <dgm:spPr/>
      <dgm:t>
        <a:bodyPr/>
        <a:lstStyle/>
        <a:p>
          <a:endParaRPr lang="en-US"/>
        </a:p>
      </dgm:t>
    </dgm:pt>
    <dgm:pt modelId="{D4B5D5EB-9483-47AC-B333-0E0BC263B5AE}" type="sibTrans" cxnId="{7E59C04C-FA41-43B5-9796-F6DE3445C559}">
      <dgm:prSet/>
      <dgm:spPr/>
      <dgm:t>
        <a:bodyPr/>
        <a:lstStyle/>
        <a:p>
          <a:endParaRPr lang="en-US"/>
        </a:p>
      </dgm:t>
    </dgm:pt>
    <dgm:pt modelId="{09565821-AAB0-4F89-BCC9-3AC5A8CB5801}">
      <dgm:prSet/>
      <dgm:spPr/>
      <dgm:t>
        <a:bodyPr/>
        <a:lstStyle/>
        <a:p>
          <a:r>
            <a:rPr lang="en-US" b="1"/>
            <a:t>Crisis</a:t>
          </a:r>
          <a:endParaRPr lang="en-US"/>
        </a:p>
      </dgm:t>
    </dgm:pt>
    <dgm:pt modelId="{46BC5252-24D9-4AED-BB62-11087D8B3E91}" type="parTrans" cxnId="{13E4927A-5AFC-42FD-99A9-6AA0E2FEF74D}">
      <dgm:prSet/>
      <dgm:spPr/>
      <dgm:t>
        <a:bodyPr/>
        <a:lstStyle/>
        <a:p>
          <a:endParaRPr lang="en-US"/>
        </a:p>
      </dgm:t>
    </dgm:pt>
    <dgm:pt modelId="{AEBB30DF-4E23-4A7C-92E3-017FF216CCBB}" type="sibTrans" cxnId="{13E4927A-5AFC-42FD-99A9-6AA0E2FEF74D}">
      <dgm:prSet/>
      <dgm:spPr/>
      <dgm:t>
        <a:bodyPr/>
        <a:lstStyle/>
        <a:p>
          <a:endParaRPr lang="en-US"/>
        </a:p>
      </dgm:t>
    </dgm:pt>
    <dgm:pt modelId="{DDB39C85-6185-4C29-8308-AC51EAF5A067}">
      <dgm:prSet custT="1"/>
      <dgm:spPr/>
      <dgm:t>
        <a:bodyPr/>
        <a:lstStyle/>
        <a:p>
          <a:r>
            <a:rPr lang="en-US" sz="1400" b="1" dirty="0"/>
            <a:t>988 Collaboration</a:t>
          </a:r>
          <a:endParaRPr lang="en-US" sz="1400" dirty="0"/>
        </a:p>
      </dgm:t>
    </dgm:pt>
    <dgm:pt modelId="{1766C033-D28C-4ED0-9006-657300BF1971}" type="parTrans" cxnId="{4FA4E340-BB8C-47C3-A609-CFF98C926B89}">
      <dgm:prSet/>
      <dgm:spPr/>
      <dgm:t>
        <a:bodyPr/>
        <a:lstStyle/>
        <a:p>
          <a:endParaRPr lang="en-US"/>
        </a:p>
      </dgm:t>
    </dgm:pt>
    <dgm:pt modelId="{751E14D6-E444-4D02-BD48-3BFE98F1EE38}" type="sibTrans" cxnId="{4FA4E340-BB8C-47C3-A609-CFF98C926B89}">
      <dgm:prSet/>
      <dgm:spPr/>
      <dgm:t>
        <a:bodyPr/>
        <a:lstStyle/>
        <a:p>
          <a:endParaRPr lang="en-US"/>
        </a:p>
      </dgm:t>
    </dgm:pt>
    <dgm:pt modelId="{AB75489C-74DD-4452-821C-58F9A7865AA8}">
      <dgm:prSet custT="1"/>
      <dgm:spPr/>
      <dgm:t>
        <a:bodyPr/>
        <a:lstStyle/>
        <a:p>
          <a:r>
            <a:rPr lang="en-US" sz="1400" b="1" dirty="0"/>
            <a:t>Mobile Crisis</a:t>
          </a:r>
          <a:endParaRPr lang="en-US" sz="1400" dirty="0"/>
        </a:p>
      </dgm:t>
    </dgm:pt>
    <dgm:pt modelId="{AC595059-BA2D-4B90-8861-A9C4ACCA17C0}" type="parTrans" cxnId="{76B46B8D-E23B-42A3-81A7-4A4A1388A53B}">
      <dgm:prSet/>
      <dgm:spPr/>
      <dgm:t>
        <a:bodyPr/>
        <a:lstStyle/>
        <a:p>
          <a:endParaRPr lang="en-US"/>
        </a:p>
      </dgm:t>
    </dgm:pt>
    <dgm:pt modelId="{C2A00023-2641-47D5-80B6-831F356F20EE}" type="sibTrans" cxnId="{76B46B8D-E23B-42A3-81A7-4A4A1388A53B}">
      <dgm:prSet/>
      <dgm:spPr/>
      <dgm:t>
        <a:bodyPr/>
        <a:lstStyle/>
        <a:p>
          <a:endParaRPr lang="en-US"/>
        </a:p>
      </dgm:t>
    </dgm:pt>
    <dgm:pt modelId="{C26BE6B3-07C1-414B-AE47-CA5169E8BA2E}">
      <dgm:prSet custT="1"/>
      <dgm:spPr/>
      <dgm:t>
        <a:bodyPr/>
        <a:lstStyle/>
        <a:p>
          <a:r>
            <a:rPr lang="en-US" sz="1400" b="1" dirty="0"/>
            <a:t>Suicide Hotline</a:t>
          </a:r>
          <a:endParaRPr lang="en-US" sz="1400" dirty="0"/>
        </a:p>
      </dgm:t>
    </dgm:pt>
    <dgm:pt modelId="{E6E534CC-C01E-4DCE-B70F-CF73BF990D30}" type="parTrans" cxnId="{19DD8456-AC84-4DA7-8E29-C65626FF1F0C}">
      <dgm:prSet/>
      <dgm:spPr/>
      <dgm:t>
        <a:bodyPr/>
        <a:lstStyle/>
        <a:p>
          <a:endParaRPr lang="en-US"/>
        </a:p>
      </dgm:t>
    </dgm:pt>
    <dgm:pt modelId="{F0A87DF1-D03B-4A2C-9F30-E43B074A5ADF}" type="sibTrans" cxnId="{19DD8456-AC84-4DA7-8E29-C65626FF1F0C}">
      <dgm:prSet/>
      <dgm:spPr/>
      <dgm:t>
        <a:bodyPr/>
        <a:lstStyle/>
        <a:p>
          <a:endParaRPr lang="en-US"/>
        </a:p>
      </dgm:t>
    </dgm:pt>
    <dgm:pt modelId="{7DE4355C-D7FF-4847-BEBB-7E7C6FE44993}">
      <dgm:prSet/>
      <dgm:spPr/>
      <dgm:t>
        <a:bodyPr/>
        <a:lstStyle/>
        <a:p>
          <a:r>
            <a:rPr lang="en-US" b="1" dirty="0"/>
            <a:t>Social Services</a:t>
          </a:r>
          <a:endParaRPr lang="en-US" dirty="0"/>
        </a:p>
      </dgm:t>
    </dgm:pt>
    <dgm:pt modelId="{5C19BD98-2A95-4E26-B6DD-1F9F56815371}" type="parTrans" cxnId="{DCCF3869-44C1-4661-88A2-6221D86E32E8}">
      <dgm:prSet/>
      <dgm:spPr/>
      <dgm:t>
        <a:bodyPr/>
        <a:lstStyle/>
        <a:p>
          <a:endParaRPr lang="en-US"/>
        </a:p>
      </dgm:t>
    </dgm:pt>
    <dgm:pt modelId="{015C9684-AAC2-4B0A-B00A-9BE947E13E3A}" type="sibTrans" cxnId="{DCCF3869-44C1-4661-88A2-6221D86E32E8}">
      <dgm:prSet/>
      <dgm:spPr/>
      <dgm:t>
        <a:bodyPr/>
        <a:lstStyle/>
        <a:p>
          <a:endParaRPr lang="en-US"/>
        </a:p>
      </dgm:t>
    </dgm:pt>
    <dgm:pt modelId="{EE0EF79C-9E8B-46A6-9E82-7A6AD9829E9E}">
      <dgm:prSet custT="1"/>
      <dgm:spPr/>
      <dgm:t>
        <a:bodyPr/>
        <a:lstStyle/>
        <a:p>
          <a:r>
            <a:rPr lang="en-US" sz="1400" b="1" dirty="0"/>
            <a:t>Bureau for Social Services</a:t>
          </a:r>
        </a:p>
      </dgm:t>
    </dgm:pt>
    <dgm:pt modelId="{F501AF72-59EA-4D18-9379-A4401EC555E5}" type="parTrans" cxnId="{87D5DEBC-6C3A-40A8-8322-595944B8249F}">
      <dgm:prSet/>
      <dgm:spPr/>
      <dgm:t>
        <a:bodyPr/>
        <a:lstStyle/>
        <a:p>
          <a:endParaRPr lang="en-US"/>
        </a:p>
      </dgm:t>
    </dgm:pt>
    <dgm:pt modelId="{E55F251D-2A50-454E-9440-A96FE669E57C}" type="sibTrans" cxnId="{87D5DEBC-6C3A-40A8-8322-595944B8249F}">
      <dgm:prSet/>
      <dgm:spPr/>
      <dgm:t>
        <a:bodyPr/>
        <a:lstStyle/>
        <a:p>
          <a:endParaRPr lang="en-US"/>
        </a:p>
      </dgm:t>
    </dgm:pt>
    <dgm:pt modelId="{791DBE87-F4E1-4D8B-86FD-7B07DF7D6505}">
      <dgm:prSet custT="1"/>
      <dgm:spPr/>
      <dgm:t>
        <a:bodyPr/>
        <a:lstStyle/>
        <a:p>
          <a:r>
            <a:rPr lang="en-US" sz="1400" b="1" dirty="0"/>
            <a:t>Local Private Practices</a:t>
          </a:r>
        </a:p>
      </dgm:t>
    </dgm:pt>
    <dgm:pt modelId="{235BACBD-B453-4A44-8F80-821080324B59}" type="parTrans" cxnId="{76E30430-F3EE-4627-9FC4-8E140E9F429C}">
      <dgm:prSet/>
      <dgm:spPr/>
      <dgm:t>
        <a:bodyPr/>
        <a:lstStyle/>
        <a:p>
          <a:endParaRPr lang="en-US"/>
        </a:p>
      </dgm:t>
    </dgm:pt>
    <dgm:pt modelId="{0F3D3041-3ED5-471C-B969-D1A603527C92}" type="sibTrans" cxnId="{76E30430-F3EE-4627-9FC4-8E140E9F429C}">
      <dgm:prSet/>
      <dgm:spPr/>
      <dgm:t>
        <a:bodyPr/>
        <a:lstStyle/>
        <a:p>
          <a:endParaRPr lang="en-US"/>
        </a:p>
      </dgm:t>
    </dgm:pt>
    <dgm:pt modelId="{5F79A4B1-7B56-4E3D-BB7F-D4B1E29D809F}">
      <dgm:prSet custT="1"/>
      <dgm:spPr/>
      <dgm:t>
        <a:bodyPr/>
        <a:lstStyle/>
        <a:p>
          <a:r>
            <a:rPr lang="en-US" sz="1400" b="1" dirty="0"/>
            <a:t>Federally Qualified Health Centers (FQHCs)</a:t>
          </a:r>
        </a:p>
      </dgm:t>
    </dgm:pt>
    <dgm:pt modelId="{4D5A2A8E-E5F6-4AC9-B267-EAC9187A04B7}" type="parTrans" cxnId="{CBC7A638-7E88-4D37-A862-3467DCD6A713}">
      <dgm:prSet/>
      <dgm:spPr/>
      <dgm:t>
        <a:bodyPr/>
        <a:lstStyle/>
        <a:p>
          <a:endParaRPr lang="en-US"/>
        </a:p>
      </dgm:t>
    </dgm:pt>
    <dgm:pt modelId="{C6A8DC74-6267-4159-B1A1-3770F9F15AAF}" type="sibTrans" cxnId="{CBC7A638-7E88-4D37-A862-3467DCD6A713}">
      <dgm:prSet/>
      <dgm:spPr/>
      <dgm:t>
        <a:bodyPr/>
        <a:lstStyle/>
        <a:p>
          <a:endParaRPr lang="en-US"/>
        </a:p>
      </dgm:t>
    </dgm:pt>
    <dgm:pt modelId="{B9C0E467-7422-45B4-8072-F59A978705C6}">
      <dgm:prSet custT="1"/>
      <dgm:spPr/>
      <dgm:t>
        <a:bodyPr/>
        <a:lstStyle/>
        <a:p>
          <a:r>
            <a:rPr lang="en-US" sz="1400" b="1" dirty="0"/>
            <a:t>Homeless Services</a:t>
          </a:r>
        </a:p>
      </dgm:t>
    </dgm:pt>
    <dgm:pt modelId="{450516A8-DFC3-4DA4-A9F8-B523841C072D}" type="parTrans" cxnId="{2B5405B2-732D-4E7C-8C46-1E85B7B52D4C}">
      <dgm:prSet/>
      <dgm:spPr/>
      <dgm:t>
        <a:bodyPr/>
        <a:lstStyle/>
        <a:p>
          <a:endParaRPr lang="en-US"/>
        </a:p>
      </dgm:t>
    </dgm:pt>
    <dgm:pt modelId="{87A571AB-5CFE-4FE9-8B1D-748F84EB3897}" type="sibTrans" cxnId="{2B5405B2-732D-4E7C-8C46-1E85B7B52D4C}">
      <dgm:prSet/>
      <dgm:spPr/>
      <dgm:t>
        <a:bodyPr/>
        <a:lstStyle/>
        <a:p>
          <a:endParaRPr lang="en-US"/>
        </a:p>
      </dgm:t>
    </dgm:pt>
    <dgm:pt modelId="{0457F5AF-0886-46C4-820E-C7E00FD8C2E3}">
      <dgm:prSet custT="1"/>
      <dgm:spPr/>
      <dgm:t>
        <a:bodyPr/>
        <a:lstStyle/>
        <a:p>
          <a:r>
            <a:rPr lang="en-US" sz="1400" b="1" dirty="0"/>
            <a:t>Children’s Services</a:t>
          </a:r>
        </a:p>
      </dgm:t>
    </dgm:pt>
    <dgm:pt modelId="{7A79E971-5A8B-47F0-AD68-6C82C3A6961E}" type="parTrans" cxnId="{060D375A-DC5F-4BDB-BAC0-51630F33A81D}">
      <dgm:prSet/>
      <dgm:spPr/>
      <dgm:t>
        <a:bodyPr/>
        <a:lstStyle/>
        <a:p>
          <a:endParaRPr lang="en-US"/>
        </a:p>
      </dgm:t>
    </dgm:pt>
    <dgm:pt modelId="{08674E2B-D015-4D8B-851C-91798AF3D65C}" type="sibTrans" cxnId="{060D375A-DC5F-4BDB-BAC0-51630F33A81D}">
      <dgm:prSet/>
      <dgm:spPr/>
      <dgm:t>
        <a:bodyPr/>
        <a:lstStyle/>
        <a:p>
          <a:endParaRPr lang="en-US"/>
        </a:p>
      </dgm:t>
    </dgm:pt>
    <dgm:pt modelId="{D375CDDC-97C4-49E2-9A93-851097DC1531}">
      <dgm:prSet/>
      <dgm:spPr/>
      <dgm:t>
        <a:bodyPr/>
        <a:lstStyle/>
        <a:p>
          <a:endParaRPr lang="en-US" dirty="0"/>
        </a:p>
      </dgm:t>
    </dgm:pt>
    <dgm:pt modelId="{14A4958D-5DE7-4972-B2F2-F8ADF768B59F}" type="parTrans" cxnId="{90B95467-703C-41C5-A5CE-6D34FA64DAAC}">
      <dgm:prSet/>
      <dgm:spPr/>
      <dgm:t>
        <a:bodyPr/>
        <a:lstStyle/>
        <a:p>
          <a:endParaRPr lang="en-US"/>
        </a:p>
      </dgm:t>
    </dgm:pt>
    <dgm:pt modelId="{66546F64-164B-497E-8633-DA4218ED8671}" type="sibTrans" cxnId="{90B95467-703C-41C5-A5CE-6D34FA64DAAC}">
      <dgm:prSet/>
      <dgm:spPr/>
      <dgm:t>
        <a:bodyPr/>
        <a:lstStyle/>
        <a:p>
          <a:endParaRPr lang="en-US"/>
        </a:p>
      </dgm:t>
    </dgm:pt>
    <dgm:pt modelId="{18D2E8AF-D037-482A-B299-ED4A7DD421B4}">
      <dgm:prSet custT="1"/>
      <dgm:spPr/>
      <dgm:t>
        <a:bodyPr/>
        <a:lstStyle/>
        <a:p>
          <a:r>
            <a:rPr lang="en-US" sz="1400" b="1" dirty="0"/>
            <a:t>Community-Based Outpatient Clinics</a:t>
          </a:r>
          <a:endParaRPr lang="en-US" sz="1400" dirty="0"/>
        </a:p>
      </dgm:t>
    </dgm:pt>
    <dgm:pt modelId="{F1B401A0-547A-4859-926A-759378066FC3}" type="sibTrans" cxnId="{29800E97-F595-49F3-9E1C-89E28BE4D567}">
      <dgm:prSet/>
      <dgm:spPr/>
      <dgm:t>
        <a:bodyPr/>
        <a:lstStyle/>
        <a:p>
          <a:endParaRPr lang="en-US"/>
        </a:p>
      </dgm:t>
    </dgm:pt>
    <dgm:pt modelId="{4CCC3B1E-D8CF-408A-BD67-7219846871F6}" type="parTrans" cxnId="{29800E97-F595-49F3-9E1C-89E28BE4D567}">
      <dgm:prSet/>
      <dgm:spPr/>
      <dgm:t>
        <a:bodyPr/>
        <a:lstStyle/>
        <a:p>
          <a:endParaRPr lang="en-US"/>
        </a:p>
      </dgm:t>
    </dgm:pt>
    <dgm:pt modelId="{2657EE8C-0942-4F70-A542-07EB457FE5DE}">
      <dgm:prSet custT="1"/>
      <dgm:spPr/>
      <dgm:t>
        <a:bodyPr/>
        <a:lstStyle/>
        <a:p>
          <a:r>
            <a:rPr lang="en-US" sz="1400" b="1" dirty="0"/>
            <a:t>Adult Services</a:t>
          </a:r>
        </a:p>
      </dgm:t>
    </dgm:pt>
    <dgm:pt modelId="{32980FA5-7FB5-4BBE-923C-13278B108F61}" type="parTrans" cxnId="{751790AF-5BEA-48D7-8382-C5A848D801E7}">
      <dgm:prSet/>
      <dgm:spPr/>
      <dgm:t>
        <a:bodyPr/>
        <a:lstStyle/>
        <a:p>
          <a:endParaRPr lang="en-US"/>
        </a:p>
      </dgm:t>
    </dgm:pt>
    <dgm:pt modelId="{4086D548-2132-45B9-A7CA-494D3F19B81D}" type="sibTrans" cxnId="{751790AF-5BEA-48D7-8382-C5A848D801E7}">
      <dgm:prSet/>
      <dgm:spPr/>
      <dgm:t>
        <a:bodyPr/>
        <a:lstStyle/>
        <a:p>
          <a:endParaRPr lang="en-US"/>
        </a:p>
      </dgm:t>
    </dgm:pt>
    <dgm:pt modelId="{3DD6567A-54CA-42B9-82C1-71B3363FB2FF}" type="pres">
      <dgm:prSet presAssocID="{0E4D5DE5-76E8-468F-BC17-C0E8924DF2D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0E3B2D-32A3-4131-8F9D-CB1175DEC1E2}" type="pres">
      <dgm:prSet presAssocID="{0E4D5DE5-76E8-468F-BC17-C0E8924DF2D5}" presName="children" presStyleCnt="0"/>
      <dgm:spPr/>
    </dgm:pt>
    <dgm:pt modelId="{D833EB62-597F-4C90-8ABB-8A870E4278D9}" type="pres">
      <dgm:prSet presAssocID="{0E4D5DE5-76E8-468F-BC17-C0E8924DF2D5}" presName="child1group" presStyleCnt="0"/>
      <dgm:spPr/>
    </dgm:pt>
    <dgm:pt modelId="{5F608581-FD44-41A2-BACB-AF67E0EB3AF7}" type="pres">
      <dgm:prSet presAssocID="{0E4D5DE5-76E8-468F-BC17-C0E8924DF2D5}" presName="child1" presStyleLbl="bgAcc1" presStyleIdx="0" presStyleCnt="4" custLinFactNeighborX="-14861"/>
      <dgm:spPr/>
      <dgm:t>
        <a:bodyPr/>
        <a:lstStyle/>
        <a:p>
          <a:endParaRPr lang="en-US"/>
        </a:p>
      </dgm:t>
    </dgm:pt>
    <dgm:pt modelId="{DE274E78-A89C-4558-85B9-B3339C087BCC}" type="pres">
      <dgm:prSet presAssocID="{0E4D5DE5-76E8-468F-BC17-C0E8924DF2D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BDE85-534C-433E-B2A7-11E3DB9AD0EF}" type="pres">
      <dgm:prSet presAssocID="{0E4D5DE5-76E8-468F-BC17-C0E8924DF2D5}" presName="child2group" presStyleCnt="0"/>
      <dgm:spPr/>
    </dgm:pt>
    <dgm:pt modelId="{DEAD2588-FA41-4471-A3FF-212C666CA603}" type="pres">
      <dgm:prSet presAssocID="{0E4D5DE5-76E8-468F-BC17-C0E8924DF2D5}" presName="child2" presStyleLbl="bgAcc1" presStyleIdx="1" presStyleCnt="4" custLinFactNeighborX="23094"/>
      <dgm:spPr/>
      <dgm:t>
        <a:bodyPr/>
        <a:lstStyle/>
        <a:p>
          <a:endParaRPr lang="en-US"/>
        </a:p>
      </dgm:t>
    </dgm:pt>
    <dgm:pt modelId="{FA3F1DCA-4AE1-4C5A-A667-C4D171D3687F}" type="pres">
      <dgm:prSet presAssocID="{0E4D5DE5-76E8-468F-BC17-C0E8924DF2D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E214F-F93F-41A2-8C43-FAD961FBE1AA}" type="pres">
      <dgm:prSet presAssocID="{0E4D5DE5-76E8-468F-BC17-C0E8924DF2D5}" presName="child3group" presStyleCnt="0"/>
      <dgm:spPr/>
    </dgm:pt>
    <dgm:pt modelId="{1B566B0A-5D92-4A84-B3F7-5FA6013108DF}" type="pres">
      <dgm:prSet presAssocID="{0E4D5DE5-76E8-468F-BC17-C0E8924DF2D5}" presName="child3" presStyleLbl="bgAcc1" presStyleIdx="2" presStyleCnt="4" custLinFactNeighborX="23094" custLinFactNeighborY="0"/>
      <dgm:spPr/>
      <dgm:t>
        <a:bodyPr/>
        <a:lstStyle/>
        <a:p>
          <a:endParaRPr lang="en-US"/>
        </a:p>
      </dgm:t>
    </dgm:pt>
    <dgm:pt modelId="{A199F5EC-1869-4E91-893A-88C964991A8C}" type="pres">
      <dgm:prSet presAssocID="{0E4D5DE5-76E8-468F-BC17-C0E8924DF2D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8E292-11CC-4B13-A99C-16A94DFE9BF7}" type="pres">
      <dgm:prSet presAssocID="{0E4D5DE5-76E8-468F-BC17-C0E8924DF2D5}" presName="child4group" presStyleCnt="0"/>
      <dgm:spPr/>
    </dgm:pt>
    <dgm:pt modelId="{4970F7A2-0326-4CCB-8D09-FA88AF1F312B}" type="pres">
      <dgm:prSet presAssocID="{0E4D5DE5-76E8-468F-BC17-C0E8924DF2D5}" presName="child4" presStyleLbl="bgAcc1" presStyleIdx="3" presStyleCnt="4" custLinFactNeighborX="-19385" custLinFactNeighborY="0"/>
      <dgm:spPr/>
      <dgm:t>
        <a:bodyPr/>
        <a:lstStyle/>
        <a:p>
          <a:endParaRPr lang="en-US"/>
        </a:p>
      </dgm:t>
    </dgm:pt>
    <dgm:pt modelId="{03B3408D-B088-4E74-BF0B-8C7A110CE704}" type="pres">
      <dgm:prSet presAssocID="{0E4D5DE5-76E8-468F-BC17-C0E8924DF2D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40E6A-5D23-4F75-AE91-013B34121D96}" type="pres">
      <dgm:prSet presAssocID="{0E4D5DE5-76E8-468F-BC17-C0E8924DF2D5}" presName="childPlaceholder" presStyleCnt="0"/>
      <dgm:spPr/>
    </dgm:pt>
    <dgm:pt modelId="{95C40DB4-B37A-4A17-97BB-F61F696C3E82}" type="pres">
      <dgm:prSet presAssocID="{0E4D5DE5-76E8-468F-BC17-C0E8924DF2D5}" presName="circle" presStyleCnt="0"/>
      <dgm:spPr/>
    </dgm:pt>
    <dgm:pt modelId="{760AC1F3-36A5-489E-8C62-A32DC5419A23}" type="pres">
      <dgm:prSet presAssocID="{0E4D5DE5-76E8-468F-BC17-C0E8924DF2D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09AC5-F3AA-4E18-A8BA-3618521C278C}" type="pres">
      <dgm:prSet presAssocID="{0E4D5DE5-76E8-468F-BC17-C0E8924DF2D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EA755-4DFF-488C-AA47-40C3B7650205}" type="pres">
      <dgm:prSet presAssocID="{0E4D5DE5-76E8-468F-BC17-C0E8924DF2D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90F02-6443-4A93-9C14-A5870B153838}" type="pres">
      <dgm:prSet presAssocID="{0E4D5DE5-76E8-468F-BC17-C0E8924DF2D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A813E0-5D42-448E-8B21-64BD65ED3FE1}" type="pres">
      <dgm:prSet presAssocID="{0E4D5DE5-76E8-468F-BC17-C0E8924DF2D5}" presName="quadrantPlaceholder" presStyleCnt="0"/>
      <dgm:spPr/>
    </dgm:pt>
    <dgm:pt modelId="{0088B172-1C0F-4DBC-9F21-256DC91EB449}" type="pres">
      <dgm:prSet presAssocID="{0E4D5DE5-76E8-468F-BC17-C0E8924DF2D5}" presName="center1" presStyleLbl="fgShp" presStyleIdx="0" presStyleCnt="2"/>
      <dgm:spPr/>
    </dgm:pt>
    <dgm:pt modelId="{7C67D782-794B-4419-BFA2-4E7BEFE40A5E}" type="pres">
      <dgm:prSet presAssocID="{0E4D5DE5-76E8-468F-BC17-C0E8924DF2D5}" presName="center2" presStyleLbl="fgShp" presStyleIdx="1" presStyleCnt="2"/>
      <dgm:spPr/>
    </dgm:pt>
  </dgm:ptLst>
  <dgm:cxnLst>
    <dgm:cxn modelId="{2A32CBA9-78CC-4BCF-B9A5-DF03F9C75448}" type="presOf" srcId="{7436AEAF-E57E-49D3-BB78-30B0FA30F1B6}" destId="{FA3F1DCA-4AE1-4C5A-A667-C4D171D3687F}" srcOrd="1" destOrd="0" presId="urn:microsoft.com/office/officeart/2005/8/layout/cycle4"/>
    <dgm:cxn modelId="{6E43AAEB-A5A3-4D05-85F5-D9ABAAB3A819}" srcId="{CC4C38B7-DA80-4B82-9EC6-31F09A210A86}" destId="{4899CEE4-EEBC-4DAF-BD9D-71CF8FDDCF3A}" srcOrd="0" destOrd="0" parTransId="{EB6E7693-2C81-4986-AE57-C087CF79C1BB}" sibTransId="{E4085A29-9798-45E7-BDD7-6626E417E729}"/>
    <dgm:cxn modelId="{67D61FD1-911B-4F77-A4EA-0F026C676A9A}" type="presOf" srcId="{0E4D5DE5-76E8-468F-BC17-C0E8924DF2D5}" destId="{3DD6567A-54CA-42B9-82C1-71B3363FB2FF}" srcOrd="0" destOrd="0" presId="urn:microsoft.com/office/officeart/2005/8/layout/cycle4"/>
    <dgm:cxn modelId="{D13E848A-7962-4760-87AC-287AD87848E3}" type="presOf" srcId="{7DE4355C-D7FF-4847-BEBB-7E7C6FE44993}" destId="{93190F02-6443-4A93-9C14-A5870B153838}" srcOrd="0" destOrd="0" presId="urn:microsoft.com/office/officeart/2005/8/layout/cycle4"/>
    <dgm:cxn modelId="{4FA4E340-BB8C-47C3-A609-CFF98C926B89}" srcId="{09565821-AAB0-4F89-BCC9-3AC5A8CB5801}" destId="{DDB39C85-6185-4C29-8308-AC51EAF5A067}" srcOrd="0" destOrd="0" parTransId="{1766C033-D28C-4ED0-9006-657300BF1971}" sibTransId="{751E14D6-E444-4D02-BD48-3BFE98F1EE38}"/>
    <dgm:cxn modelId="{76E30430-F3EE-4627-9FC4-8E140E9F429C}" srcId="{CC4C38B7-DA80-4B82-9EC6-31F09A210A86}" destId="{791DBE87-F4E1-4D8B-86FD-7B07DF7D6505}" srcOrd="2" destOrd="0" parTransId="{235BACBD-B453-4A44-8F80-821080324B59}" sibTransId="{0F3D3041-3ED5-471C-B969-D1A603527C92}"/>
    <dgm:cxn modelId="{02DE28AD-8059-4AD0-98E2-E2C2C12C50F0}" type="presOf" srcId="{CC4C38B7-DA80-4B82-9EC6-31F09A210A86}" destId="{760AC1F3-36A5-489E-8C62-A32DC5419A23}" srcOrd="0" destOrd="0" presId="urn:microsoft.com/office/officeart/2005/8/layout/cycle4"/>
    <dgm:cxn modelId="{6AAD2508-4E18-4F6F-9986-C35E665D3F58}" type="presOf" srcId="{EE0EF79C-9E8B-46A6-9E82-7A6AD9829E9E}" destId="{03B3408D-B088-4E74-BF0B-8C7A110CE704}" srcOrd="1" destOrd="0" presId="urn:microsoft.com/office/officeart/2005/8/layout/cycle4"/>
    <dgm:cxn modelId="{898D6F1B-97E0-4F80-8F06-BD8D1C2EBEEF}" type="presOf" srcId="{5390C891-AECD-47BB-BCC5-D3AB7A2455DF}" destId="{5F509AC5-F3AA-4E18-A8BA-3618521C278C}" srcOrd="0" destOrd="0" presId="urn:microsoft.com/office/officeart/2005/8/layout/cycle4"/>
    <dgm:cxn modelId="{8BC040BC-EAAC-41C6-839A-630AA50BABBB}" type="presOf" srcId="{18D2E8AF-D037-482A-B299-ED4A7DD421B4}" destId="{DEAD2588-FA41-4471-A3FF-212C666CA603}" srcOrd="0" destOrd="1" presId="urn:microsoft.com/office/officeart/2005/8/layout/cycle4"/>
    <dgm:cxn modelId="{4D4D30E4-70C1-4F5D-9916-450CDA579044}" type="presOf" srcId="{791DBE87-F4E1-4D8B-86FD-7B07DF7D6505}" destId="{DE274E78-A89C-4558-85B9-B3339C087BCC}" srcOrd="1" destOrd="2" presId="urn:microsoft.com/office/officeart/2005/8/layout/cycle4"/>
    <dgm:cxn modelId="{2B5405B2-732D-4E7C-8C46-1E85B7B52D4C}" srcId="{7DE4355C-D7FF-4847-BEBB-7E7C6FE44993}" destId="{B9C0E467-7422-45B4-8072-F59A978705C6}" srcOrd="1" destOrd="0" parTransId="{450516A8-DFC3-4DA4-A9F8-B523841C072D}" sibTransId="{87A571AB-5CFE-4FE9-8B1D-748F84EB3897}"/>
    <dgm:cxn modelId="{CF1FCFFE-82E6-489E-B5C2-72915131285A}" type="presOf" srcId="{C26BE6B3-07C1-414B-AE47-CA5169E8BA2E}" destId="{A199F5EC-1869-4E91-893A-88C964991A8C}" srcOrd="1" destOrd="2" presId="urn:microsoft.com/office/officeart/2005/8/layout/cycle4"/>
    <dgm:cxn modelId="{FB3656DD-B07B-4217-80A5-523536897591}" type="presOf" srcId="{C26BE6B3-07C1-414B-AE47-CA5169E8BA2E}" destId="{1B566B0A-5D92-4A84-B3F7-5FA6013108DF}" srcOrd="0" destOrd="2" presId="urn:microsoft.com/office/officeart/2005/8/layout/cycle4"/>
    <dgm:cxn modelId="{9CF1D41B-7975-441A-86AE-F91FB225ED53}" type="presOf" srcId="{B9C0E467-7422-45B4-8072-F59A978705C6}" destId="{4970F7A2-0326-4CCB-8D09-FA88AF1F312B}" srcOrd="0" destOrd="1" presId="urn:microsoft.com/office/officeart/2005/8/layout/cycle4"/>
    <dgm:cxn modelId="{6FB1C271-862A-4E66-A8C6-342ED7F8A762}" type="presOf" srcId="{18D2E8AF-D037-482A-B299-ED4A7DD421B4}" destId="{FA3F1DCA-4AE1-4C5A-A667-C4D171D3687F}" srcOrd="1" destOrd="1" presId="urn:microsoft.com/office/officeart/2005/8/layout/cycle4"/>
    <dgm:cxn modelId="{19060B18-74EA-4190-8E93-D1F370D3D2A8}" type="presOf" srcId="{791DBE87-F4E1-4D8B-86FD-7B07DF7D6505}" destId="{5F608581-FD44-41A2-BACB-AF67E0EB3AF7}" srcOrd="0" destOrd="2" presId="urn:microsoft.com/office/officeart/2005/8/layout/cycle4"/>
    <dgm:cxn modelId="{A536A9BE-521D-4040-8BCA-E807A92D08F3}" type="presOf" srcId="{0457F5AF-0886-46C4-820E-C7E00FD8C2E3}" destId="{4970F7A2-0326-4CCB-8D09-FA88AF1F312B}" srcOrd="0" destOrd="2" presId="urn:microsoft.com/office/officeart/2005/8/layout/cycle4"/>
    <dgm:cxn modelId="{467F99B9-90DB-416C-AFDA-0EAEEF9E311A}" type="presOf" srcId="{09565821-AAB0-4F89-BCC9-3AC5A8CB5801}" destId="{545EA755-4DFF-488C-AA47-40C3B7650205}" srcOrd="0" destOrd="0" presId="urn:microsoft.com/office/officeart/2005/8/layout/cycle4"/>
    <dgm:cxn modelId="{19DD8456-AC84-4DA7-8E29-C65626FF1F0C}" srcId="{09565821-AAB0-4F89-BCC9-3AC5A8CB5801}" destId="{C26BE6B3-07C1-414B-AE47-CA5169E8BA2E}" srcOrd="2" destOrd="0" parTransId="{E6E534CC-C01E-4DCE-B70F-CF73BF990D30}" sibTransId="{F0A87DF1-D03B-4A2C-9F30-E43B074A5ADF}"/>
    <dgm:cxn modelId="{1670A094-9A56-4590-8095-CBCF3821FB2B}" type="presOf" srcId="{AB75489C-74DD-4452-821C-58F9A7865AA8}" destId="{A199F5EC-1869-4E91-893A-88C964991A8C}" srcOrd="1" destOrd="1" presId="urn:microsoft.com/office/officeart/2005/8/layout/cycle4"/>
    <dgm:cxn modelId="{5CD54D8F-8547-41A5-9415-37D40E2ED09F}" type="presOf" srcId="{2657EE8C-0942-4F70-A542-07EB457FE5DE}" destId="{03B3408D-B088-4E74-BF0B-8C7A110CE704}" srcOrd="1" destOrd="3" presId="urn:microsoft.com/office/officeart/2005/8/layout/cycle4"/>
    <dgm:cxn modelId="{060D375A-DC5F-4BDB-BAC0-51630F33A81D}" srcId="{7DE4355C-D7FF-4847-BEBB-7E7C6FE44993}" destId="{0457F5AF-0886-46C4-820E-C7E00FD8C2E3}" srcOrd="2" destOrd="0" parTransId="{7A79E971-5A8B-47F0-AD68-6C82C3A6961E}" sibTransId="{08674E2B-D015-4D8B-851C-91798AF3D65C}"/>
    <dgm:cxn modelId="{567F0180-5982-41E9-9054-40808B17F43C}" type="presOf" srcId="{AB75489C-74DD-4452-821C-58F9A7865AA8}" destId="{1B566B0A-5D92-4A84-B3F7-5FA6013108DF}" srcOrd="0" destOrd="1" presId="urn:microsoft.com/office/officeart/2005/8/layout/cycle4"/>
    <dgm:cxn modelId="{13E4927A-5AFC-42FD-99A9-6AA0E2FEF74D}" srcId="{0E4D5DE5-76E8-468F-BC17-C0E8924DF2D5}" destId="{09565821-AAB0-4F89-BCC9-3AC5A8CB5801}" srcOrd="2" destOrd="0" parTransId="{46BC5252-24D9-4AED-BB62-11087D8B3E91}" sibTransId="{AEBB30DF-4E23-4A7C-92E3-017FF216CCBB}"/>
    <dgm:cxn modelId="{0F8E7F5E-436F-4760-BA42-AA31D8A3C557}" type="presOf" srcId="{DDB39C85-6185-4C29-8308-AC51EAF5A067}" destId="{1B566B0A-5D92-4A84-B3F7-5FA6013108DF}" srcOrd="0" destOrd="0" presId="urn:microsoft.com/office/officeart/2005/8/layout/cycle4"/>
    <dgm:cxn modelId="{134E18F6-5B82-4944-9D50-0713587AB530}" type="presOf" srcId="{2657EE8C-0942-4F70-A542-07EB457FE5DE}" destId="{4970F7A2-0326-4CCB-8D09-FA88AF1F312B}" srcOrd="0" destOrd="3" presId="urn:microsoft.com/office/officeart/2005/8/layout/cycle4"/>
    <dgm:cxn modelId="{7FEFD287-9716-4195-ACE4-20F444A96D61}" type="presOf" srcId="{0457F5AF-0886-46C4-820E-C7E00FD8C2E3}" destId="{03B3408D-B088-4E74-BF0B-8C7A110CE704}" srcOrd="1" destOrd="2" presId="urn:microsoft.com/office/officeart/2005/8/layout/cycle4"/>
    <dgm:cxn modelId="{EBF487E0-09B2-4B65-A034-BD0F046E8EE3}" type="presOf" srcId="{5F79A4B1-7B56-4E3D-BB7F-D4B1E29D809F}" destId="{5F608581-FD44-41A2-BACB-AF67E0EB3AF7}" srcOrd="0" destOrd="1" presId="urn:microsoft.com/office/officeart/2005/8/layout/cycle4"/>
    <dgm:cxn modelId="{2F4D8885-264F-4D54-A8AE-C2836A9E7A05}" type="presOf" srcId="{7436AEAF-E57E-49D3-BB78-30B0FA30F1B6}" destId="{DEAD2588-FA41-4471-A3FF-212C666CA603}" srcOrd="0" destOrd="0" presId="urn:microsoft.com/office/officeart/2005/8/layout/cycle4"/>
    <dgm:cxn modelId="{CC31F023-27D5-4261-934D-9F89DEAA64F0}" type="presOf" srcId="{4899CEE4-EEBC-4DAF-BD9D-71CF8FDDCF3A}" destId="{5F608581-FD44-41A2-BACB-AF67E0EB3AF7}" srcOrd="0" destOrd="0" presId="urn:microsoft.com/office/officeart/2005/8/layout/cycle4"/>
    <dgm:cxn modelId="{6E2096CC-6626-4261-BB34-E93E08674CFB}" type="presOf" srcId="{53BF3543-E788-4EF7-A997-6601F369C572}" destId="{DEAD2588-FA41-4471-A3FF-212C666CA603}" srcOrd="0" destOrd="2" presId="urn:microsoft.com/office/officeart/2005/8/layout/cycle4"/>
    <dgm:cxn modelId="{7E59C04C-FA41-43B5-9796-F6DE3445C559}" srcId="{5390C891-AECD-47BB-BCC5-D3AB7A2455DF}" destId="{53BF3543-E788-4EF7-A997-6601F369C572}" srcOrd="2" destOrd="0" parTransId="{01AD9C23-A936-408F-9936-F520CB334807}" sibTransId="{D4B5D5EB-9483-47AC-B333-0E0BC263B5AE}"/>
    <dgm:cxn modelId="{87D5DEBC-6C3A-40A8-8322-595944B8249F}" srcId="{7DE4355C-D7FF-4847-BEBB-7E7C6FE44993}" destId="{EE0EF79C-9E8B-46A6-9E82-7A6AD9829E9E}" srcOrd="0" destOrd="0" parTransId="{F501AF72-59EA-4D18-9379-A4401EC555E5}" sibTransId="{E55F251D-2A50-454E-9440-A96FE669E57C}"/>
    <dgm:cxn modelId="{9EC8D027-E66B-42F5-B925-85311E53F393}" type="presOf" srcId="{53BF3543-E788-4EF7-A997-6601F369C572}" destId="{FA3F1DCA-4AE1-4C5A-A667-C4D171D3687F}" srcOrd="1" destOrd="2" presId="urn:microsoft.com/office/officeart/2005/8/layout/cycle4"/>
    <dgm:cxn modelId="{751790AF-5BEA-48D7-8382-C5A848D801E7}" srcId="{7DE4355C-D7FF-4847-BEBB-7E7C6FE44993}" destId="{2657EE8C-0942-4F70-A542-07EB457FE5DE}" srcOrd="3" destOrd="0" parTransId="{32980FA5-7FB5-4BBE-923C-13278B108F61}" sibTransId="{4086D548-2132-45B9-A7CA-494D3F19B81D}"/>
    <dgm:cxn modelId="{90B95467-703C-41C5-A5CE-6D34FA64DAAC}" srcId="{0E4D5DE5-76E8-468F-BC17-C0E8924DF2D5}" destId="{D375CDDC-97C4-49E2-9A93-851097DC1531}" srcOrd="4" destOrd="0" parTransId="{14A4958D-5DE7-4972-B2F2-F8ADF768B59F}" sibTransId="{66546F64-164B-497E-8633-DA4218ED8671}"/>
    <dgm:cxn modelId="{85D19084-B5AE-4E43-9539-F355D1B68232}" type="presOf" srcId="{5F79A4B1-7B56-4E3D-BB7F-D4B1E29D809F}" destId="{DE274E78-A89C-4558-85B9-B3339C087BCC}" srcOrd="1" destOrd="1" presId="urn:microsoft.com/office/officeart/2005/8/layout/cycle4"/>
    <dgm:cxn modelId="{B041DD2A-C0B5-448F-8EAB-F6AD403EE2BF}" srcId="{0E4D5DE5-76E8-468F-BC17-C0E8924DF2D5}" destId="{5390C891-AECD-47BB-BCC5-D3AB7A2455DF}" srcOrd="1" destOrd="0" parTransId="{9F3EF57F-5F55-4745-9ACB-996249297E88}" sibTransId="{9FBEE147-8A61-4783-96F5-5190512817F4}"/>
    <dgm:cxn modelId="{DCCF3869-44C1-4661-88A2-6221D86E32E8}" srcId="{0E4D5DE5-76E8-468F-BC17-C0E8924DF2D5}" destId="{7DE4355C-D7FF-4847-BEBB-7E7C6FE44993}" srcOrd="3" destOrd="0" parTransId="{5C19BD98-2A95-4E26-B6DD-1F9F56815371}" sibTransId="{015C9684-AAC2-4B0A-B00A-9BE947E13E3A}"/>
    <dgm:cxn modelId="{7E207F79-21BC-4CE5-A22F-DC0331E1F095}" srcId="{5390C891-AECD-47BB-BCC5-D3AB7A2455DF}" destId="{7436AEAF-E57E-49D3-BB78-30B0FA30F1B6}" srcOrd="0" destOrd="0" parTransId="{281F2834-3A50-4616-8FDA-9C0354195337}" sibTransId="{492FFE0D-8577-4530-B850-18A80B705B1F}"/>
    <dgm:cxn modelId="{C872F9F8-3E33-4479-AE30-DD48AC8C3A3F}" type="presOf" srcId="{B9C0E467-7422-45B4-8072-F59A978705C6}" destId="{03B3408D-B088-4E74-BF0B-8C7A110CE704}" srcOrd="1" destOrd="1" presId="urn:microsoft.com/office/officeart/2005/8/layout/cycle4"/>
    <dgm:cxn modelId="{6D82790C-5CB5-470A-812E-E81EDCE1284B}" srcId="{0E4D5DE5-76E8-468F-BC17-C0E8924DF2D5}" destId="{CC4C38B7-DA80-4B82-9EC6-31F09A210A86}" srcOrd="0" destOrd="0" parTransId="{29116E61-29B1-4A01-BAB3-18922E3A9571}" sibTransId="{20E6F4B6-AD39-43FF-AE63-038068DA9CBD}"/>
    <dgm:cxn modelId="{C976CA66-746B-4E5F-AC61-4D7AD7AFCF77}" type="presOf" srcId="{DDB39C85-6185-4C29-8308-AC51EAF5A067}" destId="{A199F5EC-1869-4E91-893A-88C964991A8C}" srcOrd="1" destOrd="0" presId="urn:microsoft.com/office/officeart/2005/8/layout/cycle4"/>
    <dgm:cxn modelId="{CBC7A638-7E88-4D37-A862-3467DCD6A713}" srcId="{CC4C38B7-DA80-4B82-9EC6-31F09A210A86}" destId="{5F79A4B1-7B56-4E3D-BB7F-D4B1E29D809F}" srcOrd="1" destOrd="0" parTransId="{4D5A2A8E-E5F6-4AC9-B267-EAC9187A04B7}" sibTransId="{C6A8DC74-6267-4159-B1A1-3770F9F15AAF}"/>
    <dgm:cxn modelId="{CD75AABB-C660-4FAD-A54E-EF10D4EECDF2}" type="presOf" srcId="{EE0EF79C-9E8B-46A6-9E82-7A6AD9829E9E}" destId="{4970F7A2-0326-4CCB-8D09-FA88AF1F312B}" srcOrd="0" destOrd="0" presId="urn:microsoft.com/office/officeart/2005/8/layout/cycle4"/>
    <dgm:cxn modelId="{76B46B8D-E23B-42A3-81A7-4A4A1388A53B}" srcId="{09565821-AAB0-4F89-BCC9-3AC5A8CB5801}" destId="{AB75489C-74DD-4452-821C-58F9A7865AA8}" srcOrd="1" destOrd="0" parTransId="{AC595059-BA2D-4B90-8861-A9C4ACCA17C0}" sibTransId="{C2A00023-2641-47D5-80B6-831F356F20EE}"/>
    <dgm:cxn modelId="{29800E97-F595-49F3-9E1C-89E28BE4D567}" srcId="{5390C891-AECD-47BB-BCC5-D3AB7A2455DF}" destId="{18D2E8AF-D037-482A-B299-ED4A7DD421B4}" srcOrd="1" destOrd="0" parTransId="{4CCC3B1E-D8CF-408A-BD67-7219846871F6}" sibTransId="{F1B401A0-547A-4859-926A-759378066FC3}"/>
    <dgm:cxn modelId="{9778D10C-2EEC-4EE3-965A-FCAA1A5F21D9}" type="presOf" srcId="{4899CEE4-EEBC-4DAF-BD9D-71CF8FDDCF3A}" destId="{DE274E78-A89C-4558-85B9-B3339C087BCC}" srcOrd="1" destOrd="0" presId="urn:microsoft.com/office/officeart/2005/8/layout/cycle4"/>
    <dgm:cxn modelId="{5C8CE6A2-4410-4E50-A173-E2AD14A31B00}" type="presParOf" srcId="{3DD6567A-54CA-42B9-82C1-71B3363FB2FF}" destId="{9D0E3B2D-32A3-4131-8F9D-CB1175DEC1E2}" srcOrd="0" destOrd="0" presId="urn:microsoft.com/office/officeart/2005/8/layout/cycle4"/>
    <dgm:cxn modelId="{5772A426-2BFA-4CF8-8136-8A4E0E4DB265}" type="presParOf" srcId="{9D0E3B2D-32A3-4131-8F9D-CB1175DEC1E2}" destId="{D833EB62-597F-4C90-8ABB-8A870E4278D9}" srcOrd="0" destOrd="0" presId="urn:microsoft.com/office/officeart/2005/8/layout/cycle4"/>
    <dgm:cxn modelId="{3B971FDA-DFB9-4FBE-8D89-153F0B32DB13}" type="presParOf" srcId="{D833EB62-597F-4C90-8ABB-8A870E4278D9}" destId="{5F608581-FD44-41A2-BACB-AF67E0EB3AF7}" srcOrd="0" destOrd="0" presId="urn:microsoft.com/office/officeart/2005/8/layout/cycle4"/>
    <dgm:cxn modelId="{8F989DF5-8680-4310-88FF-46578BCF1F96}" type="presParOf" srcId="{D833EB62-597F-4C90-8ABB-8A870E4278D9}" destId="{DE274E78-A89C-4558-85B9-B3339C087BCC}" srcOrd="1" destOrd="0" presId="urn:microsoft.com/office/officeart/2005/8/layout/cycle4"/>
    <dgm:cxn modelId="{C8B5A7EA-8E84-4BB9-8853-1EAF3D08531D}" type="presParOf" srcId="{9D0E3B2D-32A3-4131-8F9D-CB1175DEC1E2}" destId="{9D7BDE85-534C-433E-B2A7-11E3DB9AD0EF}" srcOrd="1" destOrd="0" presId="urn:microsoft.com/office/officeart/2005/8/layout/cycle4"/>
    <dgm:cxn modelId="{A8ABFEB2-E228-4C6C-8045-89208076329C}" type="presParOf" srcId="{9D7BDE85-534C-433E-B2A7-11E3DB9AD0EF}" destId="{DEAD2588-FA41-4471-A3FF-212C666CA603}" srcOrd="0" destOrd="0" presId="urn:microsoft.com/office/officeart/2005/8/layout/cycle4"/>
    <dgm:cxn modelId="{D93B2C64-9608-45A1-9234-D76167439801}" type="presParOf" srcId="{9D7BDE85-534C-433E-B2A7-11E3DB9AD0EF}" destId="{FA3F1DCA-4AE1-4C5A-A667-C4D171D3687F}" srcOrd="1" destOrd="0" presId="urn:microsoft.com/office/officeart/2005/8/layout/cycle4"/>
    <dgm:cxn modelId="{AB1C7F0A-1133-45FC-B799-4B947260107D}" type="presParOf" srcId="{9D0E3B2D-32A3-4131-8F9D-CB1175DEC1E2}" destId="{932E214F-F93F-41A2-8C43-FAD961FBE1AA}" srcOrd="2" destOrd="0" presId="urn:microsoft.com/office/officeart/2005/8/layout/cycle4"/>
    <dgm:cxn modelId="{DE3FA0E9-15A7-4FE2-9142-3E8744C030BA}" type="presParOf" srcId="{932E214F-F93F-41A2-8C43-FAD961FBE1AA}" destId="{1B566B0A-5D92-4A84-B3F7-5FA6013108DF}" srcOrd="0" destOrd="0" presId="urn:microsoft.com/office/officeart/2005/8/layout/cycle4"/>
    <dgm:cxn modelId="{5406ACDD-41F2-4EF0-B751-644B20D54DBE}" type="presParOf" srcId="{932E214F-F93F-41A2-8C43-FAD961FBE1AA}" destId="{A199F5EC-1869-4E91-893A-88C964991A8C}" srcOrd="1" destOrd="0" presId="urn:microsoft.com/office/officeart/2005/8/layout/cycle4"/>
    <dgm:cxn modelId="{7E776763-4F98-424E-A484-A48CB301A55B}" type="presParOf" srcId="{9D0E3B2D-32A3-4131-8F9D-CB1175DEC1E2}" destId="{93E8E292-11CC-4B13-A99C-16A94DFE9BF7}" srcOrd="3" destOrd="0" presId="urn:microsoft.com/office/officeart/2005/8/layout/cycle4"/>
    <dgm:cxn modelId="{2028AAA9-F3B2-4D90-ACA5-C39A9D54A307}" type="presParOf" srcId="{93E8E292-11CC-4B13-A99C-16A94DFE9BF7}" destId="{4970F7A2-0326-4CCB-8D09-FA88AF1F312B}" srcOrd="0" destOrd="0" presId="urn:microsoft.com/office/officeart/2005/8/layout/cycle4"/>
    <dgm:cxn modelId="{F35B27AD-1032-4BD0-BAC2-D8892417CC3E}" type="presParOf" srcId="{93E8E292-11CC-4B13-A99C-16A94DFE9BF7}" destId="{03B3408D-B088-4E74-BF0B-8C7A110CE704}" srcOrd="1" destOrd="0" presId="urn:microsoft.com/office/officeart/2005/8/layout/cycle4"/>
    <dgm:cxn modelId="{50E33711-424B-4391-9AA8-0F9FDD8BD463}" type="presParOf" srcId="{9D0E3B2D-32A3-4131-8F9D-CB1175DEC1E2}" destId="{96D40E6A-5D23-4F75-AE91-013B34121D96}" srcOrd="4" destOrd="0" presId="urn:microsoft.com/office/officeart/2005/8/layout/cycle4"/>
    <dgm:cxn modelId="{B00DFC48-0B2E-45EB-903A-EA686E39D08B}" type="presParOf" srcId="{3DD6567A-54CA-42B9-82C1-71B3363FB2FF}" destId="{95C40DB4-B37A-4A17-97BB-F61F696C3E82}" srcOrd="1" destOrd="0" presId="urn:microsoft.com/office/officeart/2005/8/layout/cycle4"/>
    <dgm:cxn modelId="{16141BAD-5A78-4296-B131-60D93EE393F4}" type="presParOf" srcId="{95C40DB4-B37A-4A17-97BB-F61F696C3E82}" destId="{760AC1F3-36A5-489E-8C62-A32DC5419A23}" srcOrd="0" destOrd="0" presId="urn:microsoft.com/office/officeart/2005/8/layout/cycle4"/>
    <dgm:cxn modelId="{5424CF6B-9244-415E-9687-74F0BD86DF7B}" type="presParOf" srcId="{95C40DB4-B37A-4A17-97BB-F61F696C3E82}" destId="{5F509AC5-F3AA-4E18-A8BA-3618521C278C}" srcOrd="1" destOrd="0" presId="urn:microsoft.com/office/officeart/2005/8/layout/cycle4"/>
    <dgm:cxn modelId="{C5C13BC2-4C7F-4FDB-88A4-61A4B31F7FBD}" type="presParOf" srcId="{95C40DB4-B37A-4A17-97BB-F61F696C3E82}" destId="{545EA755-4DFF-488C-AA47-40C3B7650205}" srcOrd="2" destOrd="0" presId="urn:microsoft.com/office/officeart/2005/8/layout/cycle4"/>
    <dgm:cxn modelId="{9FB2F527-230B-4DD4-A350-E0846435C73A}" type="presParOf" srcId="{95C40DB4-B37A-4A17-97BB-F61F696C3E82}" destId="{93190F02-6443-4A93-9C14-A5870B153838}" srcOrd="3" destOrd="0" presId="urn:microsoft.com/office/officeart/2005/8/layout/cycle4"/>
    <dgm:cxn modelId="{87B4E2B6-D127-4686-9D6D-E6FBC465F484}" type="presParOf" srcId="{95C40DB4-B37A-4A17-97BB-F61F696C3E82}" destId="{71A813E0-5D42-448E-8B21-64BD65ED3FE1}" srcOrd="4" destOrd="0" presId="urn:microsoft.com/office/officeart/2005/8/layout/cycle4"/>
    <dgm:cxn modelId="{54A922CA-A2E2-40D6-96A1-55E3F4506B9E}" type="presParOf" srcId="{3DD6567A-54CA-42B9-82C1-71B3363FB2FF}" destId="{0088B172-1C0F-4DBC-9F21-256DC91EB449}" srcOrd="2" destOrd="0" presId="urn:microsoft.com/office/officeart/2005/8/layout/cycle4"/>
    <dgm:cxn modelId="{1204BE31-E41B-4654-816A-5C5DB94791E3}" type="presParOf" srcId="{3DD6567A-54CA-42B9-82C1-71B3363FB2FF}" destId="{7C67D782-794B-4419-BFA2-4E7BEFE40A5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5AA3F4-224D-4A2A-99FF-41C337E2490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C3CB08-FC37-493B-983B-E5C3642FF15E}">
      <dgm:prSet phldrT="[Text]"/>
      <dgm:spPr/>
      <dgm:t>
        <a:bodyPr/>
        <a:lstStyle/>
        <a:p>
          <a:r>
            <a:rPr lang="en-US" dirty="0"/>
            <a:t>Completed/In Process</a:t>
          </a:r>
        </a:p>
      </dgm:t>
    </dgm:pt>
    <dgm:pt modelId="{6A44E5D7-1A27-4665-9714-D087F84C46C4}" type="parTrans" cxnId="{57077EE0-CF1A-4179-8518-D58E2A6B80B2}">
      <dgm:prSet/>
      <dgm:spPr/>
      <dgm:t>
        <a:bodyPr/>
        <a:lstStyle/>
        <a:p>
          <a:endParaRPr lang="en-US"/>
        </a:p>
      </dgm:t>
    </dgm:pt>
    <dgm:pt modelId="{A81BA2AC-0997-4A3D-A92F-CCF13810FCDB}" type="sibTrans" cxnId="{57077EE0-CF1A-4179-8518-D58E2A6B80B2}">
      <dgm:prSet/>
      <dgm:spPr/>
      <dgm:t>
        <a:bodyPr/>
        <a:lstStyle/>
        <a:p>
          <a:endParaRPr lang="en-US"/>
        </a:p>
      </dgm:t>
    </dgm:pt>
    <dgm:pt modelId="{76DC51AC-A520-40C6-AA7E-75293D3AE823}">
      <dgm:prSet phldrT="[Text]" custT="1"/>
      <dgm:spPr/>
      <dgm:t>
        <a:bodyPr/>
        <a:lstStyle/>
        <a:p>
          <a:r>
            <a:rPr lang="en-US" altLang="en-US" sz="1600" b="0" dirty="0"/>
            <a:t>Contracted with Quality Insights for TA and Support</a:t>
          </a:r>
          <a:endParaRPr lang="en-US" sz="1600" dirty="0"/>
        </a:p>
      </dgm:t>
    </dgm:pt>
    <dgm:pt modelId="{4BC751FF-6615-41C9-BD43-64608AAD3C7C}" type="parTrans" cxnId="{B1B2C718-2EEB-4B14-8C91-88D3ED058E91}">
      <dgm:prSet/>
      <dgm:spPr/>
      <dgm:t>
        <a:bodyPr/>
        <a:lstStyle/>
        <a:p>
          <a:endParaRPr lang="en-US"/>
        </a:p>
      </dgm:t>
    </dgm:pt>
    <dgm:pt modelId="{5017CDF9-A767-4BF8-99BB-29565DB0AC08}" type="sibTrans" cxnId="{B1B2C718-2EEB-4B14-8C91-88D3ED058E91}">
      <dgm:prSet/>
      <dgm:spPr/>
      <dgm:t>
        <a:bodyPr/>
        <a:lstStyle/>
        <a:p>
          <a:endParaRPr lang="en-US"/>
        </a:p>
      </dgm:t>
    </dgm:pt>
    <dgm:pt modelId="{EC79AF32-6EF8-4416-BEF2-0540406BDDD9}">
      <dgm:prSet phldrT="[Text]"/>
      <dgm:spPr/>
      <dgm:t>
        <a:bodyPr/>
        <a:lstStyle/>
        <a:p>
          <a:r>
            <a:rPr lang="en-US" dirty="0"/>
            <a:t>Prior to 7/31/2022</a:t>
          </a:r>
        </a:p>
      </dgm:t>
    </dgm:pt>
    <dgm:pt modelId="{A83AFEDB-35B1-4684-AC4D-B2A839E4527D}" type="parTrans" cxnId="{4D2ADF01-D8E6-4AF7-9313-39FC151364B2}">
      <dgm:prSet/>
      <dgm:spPr/>
      <dgm:t>
        <a:bodyPr/>
        <a:lstStyle/>
        <a:p>
          <a:endParaRPr lang="en-US"/>
        </a:p>
      </dgm:t>
    </dgm:pt>
    <dgm:pt modelId="{D7D983FE-C66B-4D2A-A602-B4C97E5BB6F9}" type="sibTrans" cxnId="{4D2ADF01-D8E6-4AF7-9313-39FC151364B2}">
      <dgm:prSet/>
      <dgm:spPr/>
      <dgm:t>
        <a:bodyPr/>
        <a:lstStyle/>
        <a:p>
          <a:endParaRPr lang="en-US"/>
        </a:p>
      </dgm:t>
    </dgm:pt>
    <dgm:pt modelId="{A0DEEB6C-A25D-458C-A8F2-57E3F178895C}">
      <dgm:prSet phldrT="[Text]" custT="1"/>
      <dgm:spPr/>
      <dgm:t>
        <a:bodyPr/>
        <a:lstStyle/>
        <a:p>
          <a:pPr>
            <a:buNone/>
          </a:pPr>
          <a:r>
            <a:rPr lang="en-US" altLang="en-US" sz="1600" b="0" dirty="0"/>
            <a:t>Finalize Draft WV Requirements</a:t>
          </a:r>
          <a:endParaRPr lang="en-US" sz="1600" dirty="0"/>
        </a:p>
      </dgm:t>
    </dgm:pt>
    <dgm:pt modelId="{36501990-9026-4EAD-BEAA-0AF21E99B1F5}" type="parTrans" cxnId="{0B012510-6178-4146-B255-A0CC75C33913}">
      <dgm:prSet/>
      <dgm:spPr/>
      <dgm:t>
        <a:bodyPr/>
        <a:lstStyle/>
        <a:p>
          <a:endParaRPr lang="en-US"/>
        </a:p>
      </dgm:t>
    </dgm:pt>
    <dgm:pt modelId="{8CD6129F-59CB-43F8-9758-61DC3A5D7005}" type="sibTrans" cxnId="{0B012510-6178-4146-B255-A0CC75C33913}">
      <dgm:prSet/>
      <dgm:spPr/>
      <dgm:t>
        <a:bodyPr/>
        <a:lstStyle/>
        <a:p>
          <a:endParaRPr lang="en-US"/>
        </a:p>
      </dgm:t>
    </dgm:pt>
    <dgm:pt modelId="{D3C4625E-7CF1-48CB-B594-E110E329753F}">
      <dgm:prSet phldrT="[Text]"/>
      <dgm:spPr/>
      <dgm:t>
        <a:bodyPr/>
        <a:lstStyle/>
        <a:p>
          <a:r>
            <a:rPr lang="en-US" dirty="0"/>
            <a:t>Prior to 1/1/2023</a:t>
          </a:r>
        </a:p>
      </dgm:t>
    </dgm:pt>
    <dgm:pt modelId="{10C74D36-61E6-44B6-954B-15BD2B9C164C}" type="parTrans" cxnId="{4EADACF0-DB72-4A5A-8E06-102B9D285A3A}">
      <dgm:prSet/>
      <dgm:spPr/>
      <dgm:t>
        <a:bodyPr/>
        <a:lstStyle/>
        <a:p>
          <a:endParaRPr lang="en-US"/>
        </a:p>
      </dgm:t>
    </dgm:pt>
    <dgm:pt modelId="{AB56D126-1C4C-4E1B-B4FC-01BD1AD7B823}" type="sibTrans" cxnId="{4EADACF0-DB72-4A5A-8E06-102B9D285A3A}">
      <dgm:prSet/>
      <dgm:spPr/>
      <dgm:t>
        <a:bodyPr/>
        <a:lstStyle/>
        <a:p>
          <a:endParaRPr lang="en-US"/>
        </a:p>
      </dgm:t>
    </dgm:pt>
    <dgm:pt modelId="{54C1A92E-20D1-4D79-BA6B-BB6A97EF6E48}">
      <dgm:prSet phldrT="[Text]" custT="1"/>
      <dgm:spPr/>
      <dgm:t>
        <a:bodyPr/>
        <a:lstStyle/>
        <a:p>
          <a:r>
            <a:rPr lang="en-US" altLang="en-US" sz="1600" b="0" dirty="0"/>
            <a:t>Complete Actuarial Analysis </a:t>
          </a:r>
          <a:endParaRPr lang="en-US" sz="1600" dirty="0"/>
        </a:p>
      </dgm:t>
    </dgm:pt>
    <dgm:pt modelId="{E4BD7E71-9E21-4FAE-93B6-20F68020E15B}" type="parTrans" cxnId="{E0A720F9-5710-498A-9933-2ABC5E6B265A}">
      <dgm:prSet/>
      <dgm:spPr/>
      <dgm:t>
        <a:bodyPr/>
        <a:lstStyle/>
        <a:p>
          <a:endParaRPr lang="en-US"/>
        </a:p>
      </dgm:t>
    </dgm:pt>
    <dgm:pt modelId="{0D3756CB-F2AC-4D98-A0BB-75A212294B0F}" type="sibTrans" cxnId="{E0A720F9-5710-498A-9933-2ABC5E6B265A}">
      <dgm:prSet/>
      <dgm:spPr/>
      <dgm:t>
        <a:bodyPr/>
        <a:lstStyle/>
        <a:p>
          <a:endParaRPr lang="en-US"/>
        </a:p>
      </dgm:t>
    </dgm:pt>
    <dgm:pt modelId="{B39436DA-D9C5-419A-9157-CCA041AFB58F}">
      <dgm:prSet custT="1"/>
      <dgm:spPr/>
      <dgm:t>
        <a:bodyPr/>
        <a:lstStyle/>
        <a:p>
          <a:r>
            <a:rPr lang="en-US" altLang="en-US" sz="1600" b="0" dirty="0"/>
            <a:t>Created WVBHPA &amp; Internal CCBHC Planning Group</a:t>
          </a:r>
        </a:p>
      </dgm:t>
    </dgm:pt>
    <dgm:pt modelId="{4C15879C-D1EF-4BDF-9615-D6B442F33C73}" type="parTrans" cxnId="{C6FAE2D4-3ED6-4B52-AAB2-AEF056141149}">
      <dgm:prSet/>
      <dgm:spPr/>
      <dgm:t>
        <a:bodyPr/>
        <a:lstStyle/>
        <a:p>
          <a:endParaRPr lang="en-US"/>
        </a:p>
      </dgm:t>
    </dgm:pt>
    <dgm:pt modelId="{A45DFC26-5052-454C-A053-7F36727E52D1}" type="sibTrans" cxnId="{C6FAE2D4-3ED6-4B52-AAB2-AEF056141149}">
      <dgm:prSet/>
      <dgm:spPr/>
      <dgm:t>
        <a:bodyPr/>
        <a:lstStyle/>
        <a:p>
          <a:endParaRPr lang="en-US"/>
        </a:p>
      </dgm:t>
    </dgm:pt>
    <dgm:pt modelId="{AE0CDBD7-6E34-4948-854B-7AFF5CAE6A3D}">
      <dgm:prSet custT="1"/>
      <dgm:spPr/>
      <dgm:t>
        <a:bodyPr/>
        <a:lstStyle/>
        <a:p>
          <a:r>
            <a:rPr lang="en-US" altLang="en-US" sz="1600" b="0" dirty="0"/>
            <a:t>Discussions with Current CCBHC Grantees</a:t>
          </a:r>
        </a:p>
      </dgm:t>
    </dgm:pt>
    <dgm:pt modelId="{78E7F7F3-F506-41F4-A35E-34145B854CBF}" type="parTrans" cxnId="{4D3489B3-0FE2-4E9F-B194-96D25FFEDD6A}">
      <dgm:prSet/>
      <dgm:spPr/>
      <dgm:t>
        <a:bodyPr/>
        <a:lstStyle/>
        <a:p>
          <a:endParaRPr lang="en-US"/>
        </a:p>
      </dgm:t>
    </dgm:pt>
    <dgm:pt modelId="{2747057D-ED3F-4DA2-8414-D20F1124AAEA}" type="sibTrans" cxnId="{4D3489B3-0FE2-4E9F-B194-96D25FFEDD6A}">
      <dgm:prSet/>
      <dgm:spPr/>
      <dgm:t>
        <a:bodyPr/>
        <a:lstStyle/>
        <a:p>
          <a:endParaRPr lang="en-US"/>
        </a:p>
      </dgm:t>
    </dgm:pt>
    <dgm:pt modelId="{D511D6DB-D8AF-4735-B733-D1513809ED1B}">
      <dgm:prSet custT="1"/>
      <dgm:spPr/>
      <dgm:t>
        <a:bodyPr/>
        <a:lstStyle/>
        <a:p>
          <a:r>
            <a:rPr lang="en-US" altLang="en-US" sz="1600" b="0" dirty="0"/>
            <a:t>Compiling State Needs Assessments</a:t>
          </a:r>
        </a:p>
        <a:p>
          <a:r>
            <a:rPr lang="en-US" altLang="en-US" sz="1600" b="0" dirty="0"/>
            <a:t>Began Draft WV Requirements</a:t>
          </a:r>
        </a:p>
      </dgm:t>
    </dgm:pt>
    <dgm:pt modelId="{8A9E5AB1-8B00-4E2D-AE52-88A8F171CD74}" type="parTrans" cxnId="{17CE5A03-EA9D-4CFD-8D33-C201667A3706}">
      <dgm:prSet/>
      <dgm:spPr/>
      <dgm:t>
        <a:bodyPr/>
        <a:lstStyle/>
        <a:p>
          <a:endParaRPr lang="en-US"/>
        </a:p>
      </dgm:t>
    </dgm:pt>
    <dgm:pt modelId="{ED3E58A9-9F6E-4227-9D4D-3D30832173A0}" type="sibTrans" cxnId="{17CE5A03-EA9D-4CFD-8D33-C201667A3706}">
      <dgm:prSet/>
      <dgm:spPr/>
      <dgm:t>
        <a:bodyPr/>
        <a:lstStyle/>
        <a:p>
          <a:endParaRPr lang="en-US"/>
        </a:p>
      </dgm:t>
    </dgm:pt>
    <dgm:pt modelId="{8BD22C9D-79E2-4728-8DCB-0E6CC141651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600" b="0" dirty="0"/>
            <a:t>* Categories</a:t>
          </a:r>
        </a:p>
      </dgm:t>
    </dgm:pt>
    <dgm:pt modelId="{91DA371D-DEFA-4AF0-B4C3-9B060A1CFE6E}" type="parTrans" cxnId="{DAED2DF2-E7DD-414F-A3C2-BC700DC62946}">
      <dgm:prSet/>
      <dgm:spPr/>
      <dgm:t>
        <a:bodyPr/>
        <a:lstStyle/>
        <a:p>
          <a:endParaRPr lang="en-US"/>
        </a:p>
      </dgm:t>
    </dgm:pt>
    <dgm:pt modelId="{383BC388-410A-4144-95DD-CD229F943C0C}" type="sibTrans" cxnId="{DAED2DF2-E7DD-414F-A3C2-BC700DC62946}">
      <dgm:prSet/>
      <dgm:spPr/>
      <dgm:t>
        <a:bodyPr/>
        <a:lstStyle/>
        <a:p>
          <a:endParaRPr lang="en-US"/>
        </a:p>
      </dgm:t>
    </dgm:pt>
    <dgm:pt modelId="{5A3F4B0F-2CA0-42F4-B465-9B8460C5382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600" b="0" dirty="0"/>
            <a:t>* Required All Clinic Sites/Required At Least One</a:t>
          </a:r>
        </a:p>
      </dgm:t>
    </dgm:pt>
    <dgm:pt modelId="{42E75DD0-4E1A-4D4D-96E1-F695DCACB2FD}" type="parTrans" cxnId="{1CB7D3A1-4EA7-4B3D-ABC6-9E49B056CFF9}">
      <dgm:prSet/>
      <dgm:spPr/>
      <dgm:t>
        <a:bodyPr/>
        <a:lstStyle/>
        <a:p>
          <a:endParaRPr lang="en-US"/>
        </a:p>
      </dgm:t>
    </dgm:pt>
    <dgm:pt modelId="{A15CA491-0726-4C21-998F-FFD01B5326EB}" type="sibTrans" cxnId="{1CB7D3A1-4EA7-4B3D-ABC6-9E49B056CFF9}">
      <dgm:prSet/>
      <dgm:spPr/>
      <dgm:t>
        <a:bodyPr/>
        <a:lstStyle/>
        <a:p>
          <a:endParaRPr lang="en-US"/>
        </a:p>
      </dgm:t>
    </dgm:pt>
    <dgm:pt modelId="{B72F0488-53F1-452C-B87B-43714C3B9F7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600" b="0" dirty="0"/>
            <a:t>* Carve In/Out of Encounter Rate</a:t>
          </a:r>
        </a:p>
      </dgm:t>
    </dgm:pt>
    <dgm:pt modelId="{02252A95-2568-441F-8D78-BD70F63862B5}" type="parTrans" cxnId="{D7EEED56-7491-4EA5-AC0A-754DC9109280}">
      <dgm:prSet/>
      <dgm:spPr/>
      <dgm:t>
        <a:bodyPr/>
        <a:lstStyle/>
        <a:p>
          <a:endParaRPr lang="en-US"/>
        </a:p>
      </dgm:t>
    </dgm:pt>
    <dgm:pt modelId="{C86890F7-5685-47F0-A2E5-7790F88ED523}" type="sibTrans" cxnId="{D7EEED56-7491-4EA5-AC0A-754DC9109280}">
      <dgm:prSet/>
      <dgm:spPr/>
      <dgm:t>
        <a:bodyPr/>
        <a:lstStyle/>
        <a:p>
          <a:endParaRPr lang="en-US"/>
        </a:p>
      </dgm:t>
    </dgm:pt>
    <dgm:pt modelId="{E5724175-05C4-4A08-8614-AE9E3DC5967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600" b="0" dirty="0"/>
            <a:t>* Metric/Evaluation</a:t>
          </a:r>
        </a:p>
      </dgm:t>
    </dgm:pt>
    <dgm:pt modelId="{C456A511-F655-4224-AF6F-32D6593A2DF4}" type="parTrans" cxnId="{75C89F85-14DB-497D-B67A-50CA11744FA5}">
      <dgm:prSet/>
      <dgm:spPr/>
      <dgm:t>
        <a:bodyPr/>
        <a:lstStyle/>
        <a:p>
          <a:endParaRPr lang="en-US"/>
        </a:p>
      </dgm:t>
    </dgm:pt>
    <dgm:pt modelId="{8E843B0F-2616-40E3-A211-A544848D07ED}" type="sibTrans" cxnId="{75C89F85-14DB-497D-B67A-50CA11744FA5}">
      <dgm:prSet/>
      <dgm:spPr/>
      <dgm:t>
        <a:bodyPr/>
        <a:lstStyle/>
        <a:p>
          <a:endParaRPr lang="en-US"/>
        </a:p>
      </dgm:t>
    </dgm:pt>
    <dgm:pt modelId="{628F6719-24CC-49FE-9B4F-93F1B2C99B6D}">
      <dgm:prSet custT="1"/>
      <dgm:spPr/>
      <dgm:t>
        <a:bodyPr/>
        <a:lstStyle/>
        <a:p>
          <a:pPr>
            <a:buNone/>
          </a:pPr>
          <a:r>
            <a:rPr lang="en-US" altLang="en-US" sz="1600" b="0" dirty="0"/>
            <a:t>Define Standard Performance Measures</a:t>
          </a:r>
        </a:p>
        <a:p>
          <a:pPr>
            <a:buNone/>
          </a:pPr>
          <a:r>
            <a:rPr lang="en-US" sz="1600" b="0" dirty="0"/>
            <a:t>Begin Agency Readiness Assessments</a:t>
          </a:r>
          <a:endParaRPr lang="en-US" sz="1600" dirty="0"/>
        </a:p>
      </dgm:t>
    </dgm:pt>
    <dgm:pt modelId="{1CEBAEDF-A25F-4B05-BD10-600C4C68CCF6}" type="parTrans" cxnId="{7F4A5631-B5F3-4FF9-94BD-3F97D15445B4}">
      <dgm:prSet/>
      <dgm:spPr/>
      <dgm:t>
        <a:bodyPr/>
        <a:lstStyle/>
        <a:p>
          <a:endParaRPr lang="en-US"/>
        </a:p>
      </dgm:t>
    </dgm:pt>
    <dgm:pt modelId="{C2AF9890-AE70-4F70-B7DE-9A75C1CA43AE}" type="sibTrans" cxnId="{7F4A5631-B5F3-4FF9-94BD-3F97D15445B4}">
      <dgm:prSet/>
      <dgm:spPr/>
      <dgm:t>
        <a:bodyPr/>
        <a:lstStyle/>
        <a:p>
          <a:endParaRPr lang="en-US"/>
        </a:p>
      </dgm:t>
    </dgm:pt>
    <dgm:pt modelId="{EDDC7B1E-4494-4FFD-A70C-A5A5B43A73A0}">
      <dgm:prSet custT="1"/>
      <dgm:spPr/>
      <dgm:t>
        <a:bodyPr/>
        <a:lstStyle/>
        <a:p>
          <a:r>
            <a:rPr lang="en-US" altLang="en-US" sz="1600" b="0" dirty="0"/>
            <a:t>Submit State Plan Amendment</a:t>
          </a:r>
        </a:p>
      </dgm:t>
    </dgm:pt>
    <dgm:pt modelId="{79EF0B71-1876-4711-B8BD-F16B89EA7AFB}" type="parTrans" cxnId="{D342ECC3-04FE-4657-95FC-5D0A3862260C}">
      <dgm:prSet/>
      <dgm:spPr/>
      <dgm:t>
        <a:bodyPr/>
        <a:lstStyle/>
        <a:p>
          <a:endParaRPr lang="en-US"/>
        </a:p>
      </dgm:t>
    </dgm:pt>
    <dgm:pt modelId="{4D1A9305-21C1-4D68-9486-EC09F04ADBAE}" type="sibTrans" cxnId="{D342ECC3-04FE-4657-95FC-5D0A3862260C}">
      <dgm:prSet/>
      <dgm:spPr/>
      <dgm:t>
        <a:bodyPr/>
        <a:lstStyle/>
        <a:p>
          <a:endParaRPr lang="en-US"/>
        </a:p>
      </dgm:t>
    </dgm:pt>
    <dgm:pt modelId="{164ACA90-54E6-4D34-8A39-1D134F51F594}" type="pres">
      <dgm:prSet presAssocID="{A25AA3F4-224D-4A2A-99FF-41C337E2490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54FBE4-F02F-4F8D-8559-C3A785363DA4}" type="pres">
      <dgm:prSet presAssocID="{86C3CB08-FC37-493B-983B-E5C3642FF15E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6F36-851B-43C6-82E6-62ED1B08693A}" type="pres">
      <dgm:prSet presAssocID="{86C3CB08-FC37-493B-983B-E5C3642FF15E}" presName="childText1" presStyleLbl="solidAlignAcc1" presStyleIdx="0" presStyleCnt="3" custScaleY="124578" custLinFactNeighborY="90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0D777-578D-4809-9832-09DBBA9103CA}" type="pres">
      <dgm:prSet presAssocID="{EC79AF32-6EF8-4416-BEF2-0540406BDDD9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6D8A9-4C71-442E-935B-6DD004463718}" type="pres">
      <dgm:prSet presAssocID="{EC79AF32-6EF8-4416-BEF2-0540406BDDD9}" presName="childText2" presStyleLbl="solidAlignAcc1" presStyleIdx="1" presStyleCnt="3" custScaleY="148652" custLinFactNeighborX="-760" custLinFactNeighborY="13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8F8D2-4BC4-4776-A02E-F9985E119FC8}" type="pres">
      <dgm:prSet presAssocID="{D3C4625E-7CF1-48CB-B594-E110E329753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A62AD-4798-4F16-A43E-38B922C04234}" type="pres">
      <dgm:prSet presAssocID="{D3C4625E-7CF1-48CB-B594-E110E329753F}" presName="childText3" presStyleLbl="solidAlignAcc1" presStyleIdx="2" presStyleCnt="3" custScaleY="133164" custLinFactNeighborX="1512" custLinFactNeighborY="126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E03A93-D3B6-42E9-A4F1-953C167A5E2D}" type="presOf" srcId="{8BD22C9D-79E2-4728-8DCB-0E6CC141651F}" destId="{61C6D8A9-4C71-442E-935B-6DD004463718}" srcOrd="0" destOrd="1" presId="urn:microsoft.com/office/officeart/2009/3/layout/IncreasingArrowsProcess"/>
    <dgm:cxn modelId="{DAED2DF2-E7DD-414F-A3C2-BC700DC62946}" srcId="{EC79AF32-6EF8-4416-BEF2-0540406BDDD9}" destId="{8BD22C9D-79E2-4728-8DCB-0E6CC141651F}" srcOrd="1" destOrd="0" parTransId="{91DA371D-DEFA-4AF0-B4C3-9B060A1CFE6E}" sibTransId="{383BC388-410A-4144-95DD-CD229F943C0C}"/>
    <dgm:cxn modelId="{3EE3BFE5-47EB-4A7A-B28E-F1288A96C228}" type="presOf" srcId="{86C3CB08-FC37-493B-983B-E5C3642FF15E}" destId="{B254FBE4-F02F-4F8D-8559-C3A785363DA4}" srcOrd="0" destOrd="0" presId="urn:microsoft.com/office/officeart/2009/3/layout/IncreasingArrowsProcess"/>
    <dgm:cxn modelId="{BC8D4282-D88B-4705-AE7F-4F2E67E2639E}" type="presOf" srcId="{EC79AF32-6EF8-4416-BEF2-0540406BDDD9}" destId="{CD00D777-578D-4809-9832-09DBBA9103CA}" srcOrd="0" destOrd="0" presId="urn:microsoft.com/office/officeart/2009/3/layout/IncreasingArrowsProcess"/>
    <dgm:cxn modelId="{D7EEED56-7491-4EA5-AC0A-754DC9109280}" srcId="{EC79AF32-6EF8-4416-BEF2-0540406BDDD9}" destId="{B72F0488-53F1-452C-B87B-43714C3B9F7E}" srcOrd="3" destOrd="0" parTransId="{02252A95-2568-441F-8D78-BD70F63862B5}" sibTransId="{C86890F7-5685-47F0-A2E5-7790F88ED523}"/>
    <dgm:cxn modelId="{E0A720F9-5710-498A-9933-2ABC5E6B265A}" srcId="{D3C4625E-7CF1-48CB-B594-E110E329753F}" destId="{54C1A92E-20D1-4D79-BA6B-BB6A97EF6E48}" srcOrd="0" destOrd="0" parTransId="{E4BD7E71-9E21-4FAE-93B6-20F68020E15B}" sibTransId="{0D3756CB-F2AC-4D98-A0BB-75A212294B0F}"/>
    <dgm:cxn modelId="{4EADACF0-DB72-4A5A-8E06-102B9D285A3A}" srcId="{A25AA3F4-224D-4A2A-99FF-41C337E24903}" destId="{D3C4625E-7CF1-48CB-B594-E110E329753F}" srcOrd="2" destOrd="0" parTransId="{10C74D36-61E6-44B6-954B-15BD2B9C164C}" sibTransId="{AB56D126-1C4C-4E1B-B4FC-01BD1AD7B823}"/>
    <dgm:cxn modelId="{12A0AA6F-FA40-441E-BB5F-7AC75F4EAB5A}" type="presOf" srcId="{E5724175-05C4-4A08-8614-AE9E3DC59677}" destId="{61C6D8A9-4C71-442E-935B-6DD004463718}" srcOrd="0" destOrd="4" presId="urn:microsoft.com/office/officeart/2009/3/layout/IncreasingArrowsProcess"/>
    <dgm:cxn modelId="{4D2ADF01-D8E6-4AF7-9313-39FC151364B2}" srcId="{A25AA3F4-224D-4A2A-99FF-41C337E24903}" destId="{EC79AF32-6EF8-4416-BEF2-0540406BDDD9}" srcOrd="1" destOrd="0" parTransId="{A83AFEDB-35B1-4684-AC4D-B2A839E4527D}" sibTransId="{D7D983FE-C66B-4D2A-A602-B4C97E5BB6F9}"/>
    <dgm:cxn modelId="{4D3489B3-0FE2-4E9F-B194-96D25FFEDD6A}" srcId="{86C3CB08-FC37-493B-983B-E5C3642FF15E}" destId="{AE0CDBD7-6E34-4948-854B-7AFF5CAE6A3D}" srcOrd="2" destOrd="0" parTransId="{78E7F7F3-F506-41F4-A35E-34145B854CBF}" sibTransId="{2747057D-ED3F-4DA2-8414-D20F1124AAEA}"/>
    <dgm:cxn modelId="{9988096D-F478-4667-A241-1353A047476C}" type="presOf" srcId="{76DC51AC-A520-40C6-AA7E-75293D3AE823}" destId="{B13F6F36-851B-43C6-82E6-62ED1B08693A}" srcOrd="0" destOrd="0" presId="urn:microsoft.com/office/officeart/2009/3/layout/IncreasingArrowsProcess"/>
    <dgm:cxn modelId="{15FCF2B1-0ECE-4E59-898D-95D8FC6BAEDE}" type="presOf" srcId="{628F6719-24CC-49FE-9B4F-93F1B2C99B6D}" destId="{61C6D8A9-4C71-442E-935B-6DD004463718}" srcOrd="0" destOrd="5" presId="urn:microsoft.com/office/officeart/2009/3/layout/IncreasingArrowsProcess"/>
    <dgm:cxn modelId="{7F4A5631-B5F3-4FF9-94BD-3F97D15445B4}" srcId="{EC79AF32-6EF8-4416-BEF2-0540406BDDD9}" destId="{628F6719-24CC-49FE-9B4F-93F1B2C99B6D}" srcOrd="5" destOrd="0" parTransId="{1CEBAEDF-A25F-4B05-BD10-600C4C68CCF6}" sibTransId="{C2AF9890-AE70-4F70-B7DE-9A75C1CA43AE}"/>
    <dgm:cxn modelId="{5084799D-EF7C-42DE-ABC4-B705C253F360}" type="presOf" srcId="{D3C4625E-7CF1-48CB-B594-E110E329753F}" destId="{D518F8D2-4BC4-4776-A02E-F9985E119FC8}" srcOrd="0" destOrd="0" presId="urn:microsoft.com/office/officeart/2009/3/layout/IncreasingArrowsProcess"/>
    <dgm:cxn modelId="{D342ECC3-04FE-4657-95FC-5D0A3862260C}" srcId="{D3C4625E-7CF1-48CB-B594-E110E329753F}" destId="{EDDC7B1E-4494-4FFD-A70C-A5A5B43A73A0}" srcOrd="1" destOrd="0" parTransId="{79EF0B71-1876-4711-B8BD-F16B89EA7AFB}" sibTransId="{4D1A9305-21C1-4D68-9486-EC09F04ADBAE}"/>
    <dgm:cxn modelId="{EDC6B9F6-60B1-4B11-B587-EEE02840DA1B}" type="presOf" srcId="{AE0CDBD7-6E34-4948-854B-7AFF5CAE6A3D}" destId="{B13F6F36-851B-43C6-82E6-62ED1B08693A}" srcOrd="0" destOrd="2" presId="urn:microsoft.com/office/officeart/2009/3/layout/IncreasingArrowsProcess"/>
    <dgm:cxn modelId="{A3787788-AB0C-49BF-ABB6-49041C0FD5CD}" type="presOf" srcId="{5A3F4B0F-2CA0-42F4-B465-9B8460C53828}" destId="{61C6D8A9-4C71-442E-935B-6DD004463718}" srcOrd="0" destOrd="2" presId="urn:microsoft.com/office/officeart/2009/3/layout/IncreasingArrowsProcess"/>
    <dgm:cxn modelId="{75C89F85-14DB-497D-B67A-50CA11744FA5}" srcId="{EC79AF32-6EF8-4416-BEF2-0540406BDDD9}" destId="{E5724175-05C4-4A08-8614-AE9E3DC59677}" srcOrd="4" destOrd="0" parTransId="{C456A511-F655-4224-AF6F-32D6593A2DF4}" sibTransId="{8E843B0F-2616-40E3-A211-A544848D07ED}"/>
    <dgm:cxn modelId="{AB72495C-5A6F-4555-90AE-C7A853C15B48}" type="presOf" srcId="{54C1A92E-20D1-4D79-BA6B-BB6A97EF6E48}" destId="{D45A62AD-4798-4F16-A43E-38B922C04234}" srcOrd="0" destOrd="0" presId="urn:microsoft.com/office/officeart/2009/3/layout/IncreasingArrowsProcess"/>
    <dgm:cxn modelId="{AF795D8C-6B96-40F9-B076-F97E274896F5}" type="presOf" srcId="{EDDC7B1E-4494-4FFD-A70C-A5A5B43A73A0}" destId="{D45A62AD-4798-4F16-A43E-38B922C04234}" srcOrd="0" destOrd="1" presId="urn:microsoft.com/office/officeart/2009/3/layout/IncreasingArrowsProcess"/>
    <dgm:cxn modelId="{0B012510-6178-4146-B255-A0CC75C33913}" srcId="{EC79AF32-6EF8-4416-BEF2-0540406BDDD9}" destId="{A0DEEB6C-A25D-458C-A8F2-57E3F178895C}" srcOrd="0" destOrd="0" parTransId="{36501990-9026-4EAD-BEAA-0AF21E99B1F5}" sibTransId="{8CD6129F-59CB-43F8-9758-61DC3A5D7005}"/>
    <dgm:cxn modelId="{B123AC67-7281-4958-9816-AA552CEAF6A3}" type="presOf" srcId="{D511D6DB-D8AF-4735-B733-D1513809ED1B}" destId="{B13F6F36-851B-43C6-82E6-62ED1B08693A}" srcOrd="0" destOrd="3" presId="urn:microsoft.com/office/officeart/2009/3/layout/IncreasingArrowsProcess"/>
    <dgm:cxn modelId="{1CB7D3A1-4EA7-4B3D-ABC6-9E49B056CFF9}" srcId="{EC79AF32-6EF8-4416-BEF2-0540406BDDD9}" destId="{5A3F4B0F-2CA0-42F4-B465-9B8460C53828}" srcOrd="2" destOrd="0" parTransId="{42E75DD0-4E1A-4D4D-96E1-F695DCACB2FD}" sibTransId="{A15CA491-0726-4C21-998F-FFD01B5326EB}"/>
    <dgm:cxn modelId="{17CE5A03-EA9D-4CFD-8D33-C201667A3706}" srcId="{86C3CB08-FC37-493B-983B-E5C3642FF15E}" destId="{D511D6DB-D8AF-4735-B733-D1513809ED1B}" srcOrd="3" destOrd="0" parTransId="{8A9E5AB1-8B00-4E2D-AE52-88A8F171CD74}" sibTransId="{ED3E58A9-9F6E-4227-9D4D-3D30832173A0}"/>
    <dgm:cxn modelId="{57077EE0-CF1A-4179-8518-D58E2A6B80B2}" srcId="{A25AA3F4-224D-4A2A-99FF-41C337E24903}" destId="{86C3CB08-FC37-493B-983B-E5C3642FF15E}" srcOrd="0" destOrd="0" parTransId="{6A44E5D7-1A27-4665-9714-D087F84C46C4}" sibTransId="{A81BA2AC-0997-4A3D-A92F-CCF13810FCDB}"/>
    <dgm:cxn modelId="{C6FAE2D4-3ED6-4B52-AAB2-AEF056141149}" srcId="{86C3CB08-FC37-493B-983B-E5C3642FF15E}" destId="{B39436DA-D9C5-419A-9157-CCA041AFB58F}" srcOrd="1" destOrd="0" parTransId="{4C15879C-D1EF-4BDF-9615-D6B442F33C73}" sibTransId="{A45DFC26-5052-454C-A053-7F36727E52D1}"/>
    <dgm:cxn modelId="{12BA6AD1-009A-4CF1-9EDC-F33FC1243008}" type="presOf" srcId="{A0DEEB6C-A25D-458C-A8F2-57E3F178895C}" destId="{61C6D8A9-4C71-442E-935B-6DD004463718}" srcOrd="0" destOrd="0" presId="urn:microsoft.com/office/officeart/2009/3/layout/IncreasingArrowsProcess"/>
    <dgm:cxn modelId="{59BF5FDC-6616-46EA-B4F6-F8D84643455B}" type="presOf" srcId="{A25AA3F4-224D-4A2A-99FF-41C337E24903}" destId="{164ACA90-54E6-4D34-8A39-1D134F51F594}" srcOrd="0" destOrd="0" presId="urn:microsoft.com/office/officeart/2009/3/layout/IncreasingArrowsProcess"/>
    <dgm:cxn modelId="{B1B2C718-2EEB-4B14-8C91-88D3ED058E91}" srcId="{86C3CB08-FC37-493B-983B-E5C3642FF15E}" destId="{76DC51AC-A520-40C6-AA7E-75293D3AE823}" srcOrd="0" destOrd="0" parTransId="{4BC751FF-6615-41C9-BD43-64608AAD3C7C}" sibTransId="{5017CDF9-A767-4BF8-99BB-29565DB0AC08}"/>
    <dgm:cxn modelId="{D0DADA6B-BAFD-4DF6-A224-8751069362E2}" type="presOf" srcId="{B39436DA-D9C5-419A-9157-CCA041AFB58F}" destId="{B13F6F36-851B-43C6-82E6-62ED1B08693A}" srcOrd="0" destOrd="1" presId="urn:microsoft.com/office/officeart/2009/3/layout/IncreasingArrowsProcess"/>
    <dgm:cxn modelId="{D2F23EE7-8726-4BBB-BCA4-4C7B572BEF86}" type="presOf" srcId="{B72F0488-53F1-452C-B87B-43714C3B9F7E}" destId="{61C6D8A9-4C71-442E-935B-6DD004463718}" srcOrd="0" destOrd="3" presId="urn:microsoft.com/office/officeart/2009/3/layout/IncreasingArrowsProcess"/>
    <dgm:cxn modelId="{D6907164-411E-4C59-98F4-FA867932A163}" type="presParOf" srcId="{164ACA90-54E6-4D34-8A39-1D134F51F594}" destId="{B254FBE4-F02F-4F8D-8559-C3A785363DA4}" srcOrd="0" destOrd="0" presId="urn:microsoft.com/office/officeart/2009/3/layout/IncreasingArrowsProcess"/>
    <dgm:cxn modelId="{2AE61381-E07A-4E51-87DB-4C13C2BCE362}" type="presParOf" srcId="{164ACA90-54E6-4D34-8A39-1D134F51F594}" destId="{B13F6F36-851B-43C6-82E6-62ED1B08693A}" srcOrd="1" destOrd="0" presId="urn:microsoft.com/office/officeart/2009/3/layout/IncreasingArrowsProcess"/>
    <dgm:cxn modelId="{7D2A974C-A4F1-4041-BFB4-75EC2BD2181A}" type="presParOf" srcId="{164ACA90-54E6-4D34-8A39-1D134F51F594}" destId="{CD00D777-578D-4809-9832-09DBBA9103CA}" srcOrd="2" destOrd="0" presId="urn:microsoft.com/office/officeart/2009/3/layout/IncreasingArrowsProcess"/>
    <dgm:cxn modelId="{6101B7AA-4F13-4D44-9C3B-503A057F2F58}" type="presParOf" srcId="{164ACA90-54E6-4D34-8A39-1D134F51F594}" destId="{61C6D8A9-4C71-442E-935B-6DD004463718}" srcOrd="3" destOrd="0" presId="urn:microsoft.com/office/officeart/2009/3/layout/IncreasingArrowsProcess"/>
    <dgm:cxn modelId="{714BCF8C-5AA7-4E07-B8D9-5D3A11CDA333}" type="presParOf" srcId="{164ACA90-54E6-4D34-8A39-1D134F51F594}" destId="{D518F8D2-4BC4-4776-A02E-F9985E119FC8}" srcOrd="4" destOrd="0" presId="urn:microsoft.com/office/officeart/2009/3/layout/IncreasingArrowsProcess"/>
    <dgm:cxn modelId="{CC425AB6-AB0C-4D62-95EA-51600CB9F486}" type="presParOf" srcId="{164ACA90-54E6-4D34-8A39-1D134F51F594}" destId="{D45A62AD-4798-4F16-A43E-38B922C0423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E79B3D-723D-48EB-A4F2-AF19D26A61A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DFB8BE-27BC-414C-AB93-A1D1BAFFF877}">
      <dgm:prSet phldrT="[Text]"/>
      <dgm:spPr/>
      <dgm:t>
        <a:bodyPr/>
        <a:lstStyle/>
        <a:p>
          <a:r>
            <a:rPr lang="en-US" dirty="0"/>
            <a:t>Prior to 6/30/2023</a:t>
          </a:r>
        </a:p>
      </dgm:t>
    </dgm:pt>
    <dgm:pt modelId="{A7E5407B-51BA-4356-814F-52DE8752B235}" type="parTrans" cxnId="{E4808999-B167-47B6-820F-5DEBBC279EAD}">
      <dgm:prSet/>
      <dgm:spPr/>
      <dgm:t>
        <a:bodyPr/>
        <a:lstStyle/>
        <a:p>
          <a:endParaRPr lang="en-US"/>
        </a:p>
      </dgm:t>
    </dgm:pt>
    <dgm:pt modelId="{EF9CA38D-E015-4B59-AD61-2CB5C522645F}" type="sibTrans" cxnId="{E4808999-B167-47B6-820F-5DEBBC279EAD}">
      <dgm:prSet/>
      <dgm:spPr/>
      <dgm:t>
        <a:bodyPr/>
        <a:lstStyle/>
        <a:p>
          <a:endParaRPr lang="en-US"/>
        </a:p>
      </dgm:t>
    </dgm:pt>
    <dgm:pt modelId="{98AF7395-2ADC-42A0-9403-8B219336C18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2300" b="0" dirty="0"/>
            <a:t>Develop BMS Policy</a:t>
          </a:r>
          <a:endParaRPr lang="en-US" sz="2300" dirty="0"/>
        </a:p>
      </dgm:t>
    </dgm:pt>
    <dgm:pt modelId="{76DD9BD4-7AEE-4585-A361-0BCE587ECDAB}" type="parTrans" cxnId="{4619D043-ED18-433F-9BD5-4F9F4CBAB28A}">
      <dgm:prSet/>
      <dgm:spPr/>
      <dgm:t>
        <a:bodyPr/>
        <a:lstStyle/>
        <a:p>
          <a:endParaRPr lang="en-US"/>
        </a:p>
      </dgm:t>
    </dgm:pt>
    <dgm:pt modelId="{E34CE384-BDF1-431D-9CFC-786A401595A1}" type="sibTrans" cxnId="{4619D043-ED18-433F-9BD5-4F9F4CBAB28A}">
      <dgm:prSet/>
      <dgm:spPr/>
      <dgm:t>
        <a:bodyPr/>
        <a:lstStyle/>
        <a:p>
          <a:endParaRPr lang="en-US"/>
        </a:p>
      </dgm:t>
    </dgm:pt>
    <dgm:pt modelId="{7B030DC0-4ECD-4A2C-8059-CC4BE748D098}">
      <dgm:prSet phldrT="[Text]"/>
      <dgm:spPr/>
      <dgm:t>
        <a:bodyPr/>
        <a:lstStyle/>
        <a:p>
          <a:r>
            <a:rPr lang="en-US" dirty="0"/>
            <a:t>Success</a:t>
          </a:r>
        </a:p>
      </dgm:t>
    </dgm:pt>
    <dgm:pt modelId="{1825815E-ABF5-4C73-B4B7-C437B15C86FD}" type="parTrans" cxnId="{C2990CEA-5FF5-4235-9282-B270315E7B0C}">
      <dgm:prSet/>
      <dgm:spPr/>
      <dgm:t>
        <a:bodyPr/>
        <a:lstStyle/>
        <a:p>
          <a:endParaRPr lang="en-US"/>
        </a:p>
      </dgm:t>
    </dgm:pt>
    <dgm:pt modelId="{457ACA17-3768-47D9-9A21-94C9E3AC83D5}" type="sibTrans" cxnId="{C2990CEA-5FF5-4235-9282-B270315E7B0C}">
      <dgm:prSet/>
      <dgm:spPr/>
      <dgm:t>
        <a:bodyPr/>
        <a:lstStyle/>
        <a:p>
          <a:endParaRPr lang="en-US"/>
        </a:p>
      </dgm:t>
    </dgm:pt>
    <dgm:pt modelId="{2A38CEE4-A746-4360-A678-1CFAF41AAEBE}">
      <dgm:prSet phldrT="[Text]"/>
      <dgm:spPr/>
      <dgm:t>
        <a:bodyPr/>
        <a:lstStyle/>
        <a:p>
          <a:r>
            <a:rPr lang="en-US" dirty="0"/>
            <a:t>Full implementation of CCBHCs</a:t>
          </a:r>
        </a:p>
        <a:p>
          <a:r>
            <a:rPr lang="en-US" dirty="0"/>
            <a:t>The development of resources to support agencies through the certification/ recertification process</a:t>
          </a:r>
        </a:p>
      </dgm:t>
    </dgm:pt>
    <dgm:pt modelId="{BE4BD9E3-8A48-4EFA-89E6-2568D23C477B}" type="parTrans" cxnId="{7618B56E-CB91-459E-8148-3D077D215D0C}">
      <dgm:prSet/>
      <dgm:spPr/>
      <dgm:t>
        <a:bodyPr/>
        <a:lstStyle/>
        <a:p>
          <a:endParaRPr lang="en-US"/>
        </a:p>
      </dgm:t>
    </dgm:pt>
    <dgm:pt modelId="{AA37C4F8-47EE-4B61-9F01-B138A9508D21}" type="sibTrans" cxnId="{7618B56E-CB91-459E-8148-3D077D215D0C}">
      <dgm:prSet/>
      <dgm:spPr/>
      <dgm:t>
        <a:bodyPr/>
        <a:lstStyle/>
        <a:p>
          <a:endParaRPr lang="en-US"/>
        </a:p>
      </dgm:t>
    </dgm:pt>
    <dgm:pt modelId="{70921557-BAE9-4F4D-BDE2-A67E2150D5E9}">
      <dgm:prSet custT="1"/>
      <dgm:spPr/>
      <dgm:t>
        <a:bodyPr/>
        <a:lstStyle/>
        <a:p>
          <a:pPr>
            <a:buNone/>
          </a:pPr>
          <a:r>
            <a:rPr lang="en-US" altLang="en-US" sz="2300" b="0" dirty="0"/>
            <a:t>Develop an Application, Certification and Recertification Process</a:t>
          </a:r>
        </a:p>
      </dgm:t>
    </dgm:pt>
    <dgm:pt modelId="{6A91DC62-A8C2-40F6-AA0A-E484BFDBD209}" type="parTrans" cxnId="{A966539D-41D8-4194-89B1-5CC43C62D194}">
      <dgm:prSet/>
      <dgm:spPr/>
      <dgm:t>
        <a:bodyPr/>
        <a:lstStyle/>
        <a:p>
          <a:endParaRPr lang="en-US"/>
        </a:p>
      </dgm:t>
    </dgm:pt>
    <dgm:pt modelId="{9594789C-E85A-4105-9DBB-59410CF7D75E}" type="sibTrans" cxnId="{A966539D-41D8-4194-89B1-5CC43C62D194}">
      <dgm:prSet/>
      <dgm:spPr/>
      <dgm:t>
        <a:bodyPr/>
        <a:lstStyle/>
        <a:p>
          <a:endParaRPr lang="en-US"/>
        </a:p>
      </dgm:t>
    </dgm:pt>
    <dgm:pt modelId="{2EF7BA1D-63C9-486A-8726-00CE83EE8631}" type="pres">
      <dgm:prSet presAssocID="{53E79B3D-723D-48EB-A4F2-AF19D26A61A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0856A33-E0AB-4E50-A9FF-2AAA383E5515}" type="pres">
      <dgm:prSet presAssocID="{C0DFB8BE-27BC-414C-AB93-A1D1BAFFF877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4195F-52A4-4928-B385-2D066278E653}" type="pres">
      <dgm:prSet presAssocID="{C0DFB8BE-27BC-414C-AB93-A1D1BAFFF877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F2572-7D62-4EF6-8ECE-AF8FE1681146}" type="pres">
      <dgm:prSet presAssocID="{7B030DC0-4ECD-4A2C-8059-CC4BE748D098}" presName="parentText2" presStyleLbl="node1" presStyleIdx="1" presStyleCnt="2" custLinFactNeighborX="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CE7E14-3C69-475B-95B4-01CC6C11CA61}" type="pres">
      <dgm:prSet presAssocID="{7B030DC0-4ECD-4A2C-8059-CC4BE748D098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064A2E-8703-41CC-8D1B-0A401E219A71}" type="presOf" srcId="{C0DFB8BE-27BC-414C-AB93-A1D1BAFFF877}" destId="{A0856A33-E0AB-4E50-A9FF-2AAA383E5515}" srcOrd="0" destOrd="0" presId="urn:microsoft.com/office/officeart/2009/3/layout/IncreasingArrowsProcess"/>
    <dgm:cxn modelId="{2E20628A-469E-4564-BF29-9500091A678D}" type="presOf" srcId="{2A38CEE4-A746-4360-A678-1CFAF41AAEBE}" destId="{79CE7E14-3C69-475B-95B4-01CC6C11CA61}" srcOrd="0" destOrd="0" presId="urn:microsoft.com/office/officeart/2009/3/layout/IncreasingArrowsProcess"/>
    <dgm:cxn modelId="{A05C6914-8266-4ACD-855E-8B4FC3B85374}" type="presOf" srcId="{7B030DC0-4ECD-4A2C-8059-CC4BE748D098}" destId="{6CDF2572-7D62-4EF6-8ECE-AF8FE1681146}" srcOrd="0" destOrd="0" presId="urn:microsoft.com/office/officeart/2009/3/layout/IncreasingArrowsProcess"/>
    <dgm:cxn modelId="{E4808999-B167-47B6-820F-5DEBBC279EAD}" srcId="{53E79B3D-723D-48EB-A4F2-AF19D26A61A0}" destId="{C0DFB8BE-27BC-414C-AB93-A1D1BAFFF877}" srcOrd="0" destOrd="0" parTransId="{A7E5407B-51BA-4356-814F-52DE8752B235}" sibTransId="{EF9CA38D-E015-4B59-AD61-2CB5C522645F}"/>
    <dgm:cxn modelId="{4619D043-ED18-433F-9BD5-4F9F4CBAB28A}" srcId="{C0DFB8BE-27BC-414C-AB93-A1D1BAFFF877}" destId="{98AF7395-2ADC-42A0-9403-8B219336C18F}" srcOrd="0" destOrd="0" parTransId="{76DD9BD4-7AEE-4585-A361-0BCE587ECDAB}" sibTransId="{E34CE384-BDF1-431D-9CFC-786A401595A1}"/>
    <dgm:cxn modelId="{05172CFD-156A-4DF3-B9C7-BEB4DB64686D}" type="presOf" srcId="{98AF7395-2ADC-42A0-9403-8B219336C18F}" destId="{BE44195F-52A4-4928-B385-2D066278E653}" srcOrd="0" destOrd="0" presId="urn:microsoft.com/office/officeart/2009/3/layout/IncreasingArrowsProcess"/>
    <dgm:cxn modelId="{A966539D-41D8-4194-89B1-5CC43C62D194}" srcId="{C0DFB8BE-27BC-414C-AB93-A1D1BAFFF877}" destId="{70921557-BAE9-4F4D-BDE2-A67E2150D5E9}" srcOrd="1" destOrd="0" parTransId="{6A91DC62-A8C2-40F6-AA0A-E484BFDBD209}" sibTransId="{9594789C-E85A-4105-9DBB-59410CF7D75E}"/>
    <dgm:cxn modelId="{7618B56E-CB91-459E-8148-3D077D215D0C}" srcId="{7B030DC0-4ECD-4A2C-8059-CC4BE748D098}" destId="{2A38CEE4-A746-4360-A678-1CFAF41AAEBE}" srcOrd="0" destOrd="0" parTransId="{BE4BD9E3-8A48-4EFA-89E6-2568D23C477B}" sibTransId="{AA37C4F8-47EE-4B61-9F01-B138A9508D21}"/>
    <dgm:cxn modelId="{C2990CEA-5FF5-4235-9282-B270315E7B0C}" srcId="{53E79B3D-723D-48EB-A4F2-AF19D26A61A0}" destId="{7B030DC0-4ECD-4A2C-8059-CC4BE748D098}" srcOrd="1" destOrd="0" parTransId="{1825815E-ABF5-4C73-B4B7-C437B15C86FD}" sibTransId="{457ACA17-3768-47D9-9A21-94C9E3AC83D5}"/>
    <dgm:cxn modelId="{0C56E038-D398-42DD-8FD4-FD3B118EDBCD}" type="presOf" srcId="{53E79B3D-723D-48EB-A4F2-AF19D26A61A0}" destId="{2EF7BA1D-63C9-486A-8726-00CE83EE8631}" srcOrd="0" destOrd="0" presId="urn:microsoft.com/office/officeart/2009/3/layout/IncreasingArrowsProcess"/>
    <dgm:cxn modelId="{42CF784A-6B54-4F31-BA61-6C037BD51DB6}" type="presOf" srcId="{70921557-BAE9-4F4D-BDE2-A67E2150D5E9}" destId="{BE44195F-52A4-4928-B385-2D066278E653}" srcOrd="0" destOrd="1" presId="urn:microsoft.com/office/officeart/2009/3/layout/IncreasingArrowsProcess"/>
    <dgm:cxn modelId="{A6F63363-9B12-4453-AC34-C37DE3D3B5CC}" type="presParOf" srcId="{2EF7BA1D-63C9-486A-8726-00CE83EE8631}" destId="{A0856A33-E0AB-4E50-A9FF-2AAA383E5515}" srcOrd="0" destOrd="0" presId="urn:microsoft.com/office/officeart/2009/3/layout/IncreasingArrowsProcess"/>
    <dgm:cxn modelId="{40EF79D6-FA02-4E59-90E0-DA24EA38D48D}" type="presParOf" srcId="{2EF7BA1D-63C9-486A-8726-00CE83EE8631}" destId="{BE44195F-52A4-4928-B385-2D066278E653}" srcOrd="1" destOrd="0" presId="urn:microsoft.com/office/officeart/2009/3/layout/IncreasingArrowsProcess"/>
    <dgm:cxn modelId="{682231BB-BDE8-4ED2-8D85-D6C6BE9CAA2D}" type="presParOf" srcId="{2EF7BA1D-63C9-486A-8726-00CE83EE8631}" destId="{6CDF2572-7D62-4EF6-8ECE-AF8FE1681146}" srcOrd="2" destOrd="0" presId="urn:microsoft.com/office/officeart/2009/3/layout/IncreasingArrowsProcess"/>
    <dgm:cxn modelId="{79597DDF-2A58-4C87-9B34-73E58451121F}" type="presParOf" srcId="{2EF7BA1D-63C9-486A-8726-00CE83EE8631}" destId="{79CE7E14-3C69-475B-95B4-01CC6C11CA61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3A9C8-CFC0-40E2-8D5A-C671D5FA118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B7307F-0DDE-4B23-A618-AFF57E1B5B85}">
      <dgm:prSet phldrT="[Text]"/>
      <dgm:spPr/>
      <dgm:t>
        <a:bodyPr/>
        <a:lstStyle/>
        <a:p>
          <a:r>
            <a:rPr lang="en-US" dirty="0"/>
            <a:t>CCBHC Requirements</a:t>
          </a:r>
        </a:p>
      </dgm:t>
    </dgm:pt>
    <dgm:pt modelId="{11091E36-C77A-4D77-80B6-575EE609E3E5}" type="parTrans" cxnId="{8DEECA5A-710A-4C57-9677-DF098E0AE112}">
      <dgm:prSet/>
      <dgm:spPr/>
      <dgm:t>
        <a:bodyPr/>
        <a:lstStyle/>
        <a:p>
          <a:endParaRPr lang="en-US"/>
        </a:p>
      </dgm:t>
    </dgm:pt>
    <dgm:pt modelId="{7E612FB3-284C-4665-B2A0-3C50ABC796B0}" type="sibTrans" cxnId="{8DEECA5A-710A-4C57-9677-DF098E0AE112}">
      <dgm:prSet/>
      <dgm:spPr/>
      <dgm:t>
        <a:bodyPr/>
        <a:lstStyle/>
        <a:p>
          <a:endParaRPr lang="en-US"/>
        </a:p>
      </dgm:t>
    </dgm:pt>
    <dgm:pt modelId="{17B3A6F9-72A3-4D4F-9AC8-946EDA4FB082}">
      <dgm:prSet phldrT="[Text]" custT="1"/>
      <dgm:spPr/>
      <dgm:t>
        <a:bodyPr/>
        <a:lstStyle/>
        <a:p>
          <a:r>
            <a:rPr lang="en-US" sz="1600" dirty="0"/>
            <a:t>DHHR Cross-Bureau Team has drafted initial draft </a:t>
          </a:r>
        </a:p>
      </dgm:t>
    </dgm:pt>
    <dgm:pt modelId="{1744B51F-FCA6-40AC-8EB6-9A5987C720D3}" type="parTrans" cxnId="{9A2AB3F8-69CB-462E-A98A-258DEE95AB68}">
      <dgm:prSet/>
      <dgm:spPr/>
      <dgm:t>
        <a:bodyPr/>
        <a:lstStyle/>
        <a:p>
          <a:endParaRPr lang="en-US"/>
        </a:p>
      </dgm:t>
    </dgm:pt>
    <dgm:pt modelId="{451AA8A7-7584-4BF9-8B82-B4239F746F1F}" type="sibTrans" cxnId="{9A2AB3F8-69CB-462E-A98A-258DEE95AB68}">
      <dgm:prSet/>
      <dgm:spPr/>
      <dgm:t>
        <a:bodyPr/>
        <a:lstStyle/>
        <a:p>
          <a:endParaRPr lang="en-US"/>
        </a:p>
      </dgm:t>
    </dgm:pt>
    <dgm:pt modelId="{3F227AB3-3C82-4153-8F65-A0D3369DD441}">
      <dgm:prSet phldrT="[Text]"/>
      <dgm:spPr/>
      <dgm:t>
        <a:bodyPr/>
        <a:lstStyle/>
        <a:p>
          <a:r>
            <a:rPr lang="en-US" dirty="0"/>
            <a:t>Agency Review</a:t>
          </a:r>
        </a:p>
      </dgm:t>
    </dgm:pt>
    <dgm:pt modelId="{8869779F-A350-470D-94E8-4062B324F228}" type="parTrans" cxnId="{45E09A68-0109-4E21-B8F6-DA8191CB7574}">
      <dgm:prSet/>
      <dgm:spPr/>
      <dgm:t>
        <a:bodyPr/>
        <a:lstStyle/>
        <a:p>
          <a:endParaRPr lang="en-US"/>
        </a:p>
      </dgm:t>
    </dgm:pt>
    <dgm:pt modelId="{3A8F79DF-0E08-4098-A99B-BF40227F0B83}" type="sibTrans" cxnId="{45E09A68-0109-4E21-B8F6-DA8191CB7574}">
      <dgm:prSet/>
      <dgm:spPr/>
      <dgm:t>
        <a:bodyPr/>
        <a:lstStyle/>
        <a:p>
          <a:endParaRPr lang="en-US"/>
        </a:p>
      </dgm:t>
    </dgm:pt>
    <dgm:pt modelId="{7E839798-230B-430B-987C-6CB02BE7CD3D}">
      <dgm:prSet phldrT="[Text]" custT="1"/>
      <dgm:spPr/>
      <dgm:t>
        <a:bodyPr/>
        <a:lstStyle/>
        <a:p>
          <a:pPr algn="l"/>
          <a:r>
            <a:rPr lang="en-US" sz="1600" dirty="0"/>
            <a:t>Beginning with May 25, 2022, Planning Meeting, WVBHPA will review, comment on, and discuss each requirement as drafted</a:t>
          </a:r>
        </a:p>
      </dgm:t>
    </dgm:pt>
    <dgm:pt modelId="{A3381F2D-A7B6-4338-BA99-A4692ED955A6}" type="parTrans" cxnId="{BF697B79-DF54-4633-AA39-B33948D14D4C}">
      <dgm:prSet/>
      <dgm:spPr/>
      <dgm:t>
        <a:bodyPr/>
        <a:lstStyle/>
        <a:p>
          <a:endParaRPr lang="en-US"/>
        </a:p>
      </dgm:t>
    </dgm:pt>
    <dgm:pt modelId="{CB6F5E05-9A4B-4FD3-B6B8-D3F5EE3297EF}" type="sibTrans" cxnId="{BF697B79-DF54-4633-AA39-B33948D14D4C}">
      <dgm:prSet/>
      <dgm:spPr/>
      <dgm:t>
        <a:bodyPr/>
        <a:lstStyle/>
        <a:p>
          <a:endParaRPr lang="en-US"/>
        </a:p>
      </dgm:t>
    </dgm:pt>
    <dgm:pt modelId="{5E534819-932F-43B9-B654-E62A4622F71B}">
      <dgm:prSet phldrT="[Text]"/>
      <dgm:spPr/>
      <dgm:t>
        <a:bodyPr/>
        <a:lstStyle/>
        <a:p>
          <a:r>
            <a:rPr lang="en-US" dirty="0"/>
            <a:t>Actuarial Review</a:t>
          </a:r>
        </a:p>
      </dgm:t>
    </dgm:pt>
    <dgm:pt modelId="{A2DF843B-D76C-4E7E-AEA6-88AC1D44AFB5}" type="parTrans" cxnId="{1B7C16BA-E92B-41A2-8EB8-26E9998BFC5F}">
      <dgm:prSet/>
      <dgm:spPr/>
      <dgm:t>
        <a:bodyPr/>
        <a:lstStyle/>
        <a:p>
          <a:endParaRPr lang="en-US"/>
        </a:p>
      </dgm:t>
    </dgm:pt>
    <dgm:pt modelId="{7AF347D9-8E47-420F-B070-A207757179D0}" type="sibTrans" cxnId="{1B7C16BA-E92B-41A2-8EB8-26E9998BFC5F}">
      <dgm:prSet/>
      <dgm:spPr/>
      <dgm:t>
        <a:bodyPr/>
        <a:lstStyle/>
        <a:p>
          <a:endParaRPr lang="en-US"/>
        </a:p>
      </dgm:t>
    </dgm:pt>
    <dgm:pt modelId="{B5ECF302-0A52-4250-9391-63285CD67C6C}">
      <dgm:prSet phldrT="[Text]" custT="1"/>
      <dgm:spPr/>
      <dgm:t>
        <a:bodyPr/>
        <a:lstStyle/>
        <a:p>
          <a:pPr algn="just"/>
          <a:r>
            <a:rPr lang="en-US" sz="1600" dirty="0"/>
            <a:t>Requirement draft submitted for review</a:t>
          </a:r>
        </a:p>
      </dgm:t>
    </dgm:pt>
    <dgm:pt modelId="{A7972D3F-C071-46C9-AEFE-18FD83EC88E2}" type="parTrans" cxnId="{9824C457-DDA6-475A-86E3-B68414663E01}">
      <dgm:prSet/>
      <dgm:spPr/>
      <dgm:t>
        <a:bodyPr/>
        <a:lstStyle/>
        <a:p>
          <a:endParaRPr lang="en-US"/>
        </a:p>
      </dgm:t>
    </dgm:pt>
    <dgm:pt modelId="{1FEB08A4-3618-4C7D-9A12-8D53A3579517}" type="sibTrans" cxnId="{9824C457-DDA6-475A-86E3-B68414663E01}">
      <dgm:prSet/>
      <dgm:spPr/>
      <dgm:t>
        <a:bodyPr/>
        <a:lstStyle/>
        <a:p>
          <a:endParaRPr lang="en-US"/>
        </a:p>
      </dgm:t>
    </dgm:pt>
    <dgm:pt modelId="{31977366-9350-4355-A083-C3EACD9235C4}" type="pres">
      <dgm:prSet presAssocID="{DBA3A9C8-CFC0-40E2-8D5A-C671D5FA118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A6AB8D9-C306-4D61-A5BB-7BFAC3235C1D}" type="pres">
      <dgm:prSet presAssocID="{CEB7307F-0DDE-4B23-A618-AFF57E1B5B85}" presName="composite" presStyleCnt="0"/>
      <dgm:spPr/>
    </dgm:pt>
    <dgm:pt modelId="{E3C8D22E-C09D-44C0-8D66-03AB196F0962}" type="pres">
      <dgm:prSet presAssocID="{CEB7307F-0DDE-4B23-A618-AFF57E1B5B85}" presName="bentUpArrow1" presStyleLbl="alignImgPlace1" presStyleIdx="0" presStyleCnt="2"/>
      <dgm:spPr/>
    </dgm:pt>
    <dgm:pt modelId="{75DCC42E-294C-45CA-8C13-306F6F8B293E}" type="pres">
      <dgm:prSet presAssocID="{CEB7307F-0DDE-4B23-A618-AFF57E1B5B8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F7A35-15CE-4915-9477-44302E73C9ED}" type="pres">
      <dgm:prSet presAssocID="{CEB7307F-0DDE-4B23-A618-AFF57E1B5B85}" presName="ChildText" presStyleLbl="revTx" presStyleIdx="0" presStyleCnt="3" custScaleX="346723" custLinFactX="21719" custLinFactNeighborX="100000" custLinFactNeighborY="22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73717-320B-4432-9B33-5262627C94BE}" type="pres">
      <dgm:prSet presAssocID="{7E612FB3-284C-4665-B2A0-3C50ABC796B0}" presName="sibTrans" presStyleCnt="0"/>
      <dgm:spPr/>
    </dgm:pt>
    <dgm:pt modelId="{F428B408-434F-40F4-94E8-466D6942DD53}" type="pres">
      <dgm:prSet presAssocID="{3F227AB3-3C82-4153-8F65-A0D3369DD441}" presName="composite" presStyleCnt="0"/>
      <dgm:spPr/>
    </dgm:pt>
    <dgm:pt modelId="{C6C21923-95BA-49AC-A65E-DB2110F3716C}" type="pres">
      <dgm:prSet presAssocID="{3F227AB3-3C82-4153-8F65-A0D3369DD441}" presName="bentUpArrow1" presStyleLbl="alignImgPlace1" presStyleIdx="1" presStyleCnt="2"/>
      <dgm:spPr/>
    </dgm:pt>
    <dgm:pt modelId="{5E27FA8B-AF83-4009-9AD1-E2D983F27F71}" type="pres">
      <dgm:prSet presAssocID="{3F227AB3-3C82-4153-8F65-A0D3369DD44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A7228-CF69-46B9-81A5-C4DBD3236A3A}" type="pres">
      <dgm:prSet presAssocID="{3F227AB3-3C82-4153-8F65-A0D3369DD441}" presName="ChildText" presStyleLbl="revTx" presStyleIdx="1" presStyleCnt="3" custScaleX="224960" custLinFactNeighborX="60860" custLinFactNeighborY="34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D5333-E9AA-4C23-9695-DE8904479A07}" type="pres">
      <dgm:prSet presAssocID="{3A8F79DF-0E08-4098-A99B-BF40227F0B83}" presName="sibTrans" presStyleCnt="0"/>
      <dgm:spPr/>
    </dgm:pt>
    <dgm:pt modelId="{86F94894-1A41-44FD-840A-5DF4431F0B67}" type="pres">
      <dgm:prSet presAssocID="{5E534819-932F-43B9-B654-E62A4622F71B}" presName="composite" presStyleCnt="0"/>
      <dgm:spPr/>
    </dgm:pt>
    <dgm:pt modelId="{BD2070A7-B52A-4A10-9997-5B83047DA1F6}" type="pres">
      <dgm:prSet presAssocID="{5E534819-932F-43B9-B654-E62A4622F71B}" presName="ParentText" presStyleLbl="node1" presStyleIdx="2" presStyleCnt="3" custLinFactNeighborX="-15539" custLinFactNeighborY="34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35830-1616-4167-BE42-0C990C55F85A}" type="pres">
      <dgm:prSet presAssocID="{5E534819-932F-43B9-B654-E62A4622F71B}" presName="FinalChildText" presStyleLbl="revTx" presStyleIdx="2" presStyleCnt="3" custLinFactNeighborX="-177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78C8A7-C71C-4859-BD30-B7A9BF4D5B74}" type="presOf" srcId="{B5ECF302-0A52-4250-9391-63285CD67C6C}" destId="{5BE35830-1616-4167-BE42-0C990C55F85A}" srcOrd="0" destOrd="0" presId="urn:microsoft.com/office/officeart/2005/8/layout/StepDownProcess"/>
    <dgm:cxn modelId="{671AA10F-DB2D-4E53-9B6B-AC5B2B1D8F29}" type="presOf" srcId="{DBA3A9C8-CFC0-40E2-8D5A-C671D5FA1182}" destId="{31977366-9350-4355-A083-C3EACD9235C4}" srcOrd="0" destOrd="0" presId="urn:microsoft.com/office/officeart/2005/8/layout/StepDownProcess"/>
    <dgm:cxn modelId="{6E476AD6-2D73-494D-BE98-75EED19EB594}" type="presOf" srcId="{7E839798-230B-430B-987C-6CB02BE7CD3D}" destId="{0ADA7228-CF69-46B9-81A5-C4DBD3236A3A}" srcOrd="0" destOrd="0" presId="urn:microsoft.com/office/officeart/2005/8/layout/StepDownProcess"/>
    <dgm:cxn modelId="{0B5C6032-73AF-46DA-94F3-A95CDFF925F2}" type="presOf" srcId="{3F227AB3-3C82-4153-8F65-A0D3369DD441}" destId="{5E27FA8B-AF83-4009-9AD1-E2D983F27F71}" srcOrd="0" destOrd="0" presId="urn:microsoft.com/office/officeart/2005/8/layout/StepDownProcess"/>
    <dgm:cxn modelId="{A5DA6A99-64AD-410F-B8B1-6427A6494BBC}" type="presOf" srcId="{5E534819-932F-43B9-B654-E62A4622F71B}" destId="{BD2070A7-B52A-4A10-9997-5B83047DA1F6}" srcOrd="0" destOrd="0" presId="urn:microsoft.com/office/officeart/2005/8/layout/StepDownProcess"/>
    <dgm:cxn modelId="{45E09A68-0109-4E21-B8F6-DA8191CB7574}" srcId="{DBA3A9C8-CFC0-40E2-8D5A-C671D5FA1182}" destId="{3F227AB3-3C82-4153-8F65-A0D3369DD441}" srcOrd="1" destOrd="0" parTransId="{8869779F-A350-470D-94E8-4062B324F228}" sibTransId="{3A8F79DF-0E08-4098-A99B-BF40227F0B83}"/>
    <dgm:cxn modelId="{BF697B79-DF54-4633-AA39-B33948D14D4C}" srcId="{3F227AB3-3C82-4153-8F65-A0D3369DD441}" destId="{7E839798-230B-430B-987C-6CB02BE7CD3D}" srcOrd="0" destOrd="0" parTransId="{A3381F2D-A7B6-4338-BA99-A4692ED955A6}" sibTransId="{CB6F5E05-9A4B-4FD3-B6B8-D3F5EE3297EF}"/>
    <dgm:cxn modelId="{A1739347-D857-4C51-B520-659139D32FED}" type="presOf" srcId="{CEB7307F-0DDE-4B23-A618-AFF57E1B5B85}" destId="{75DCC42E-294C-45CA-8C13-306F6F8B293E}" srcOrd="0" destOrd="0" presId="urn:microsoft.com/office/officeart/2005/8/layout/StepDownProcess"/>
    <dgm:cxn modelId="{8DEECA5A-710A-4C57-9677-DF098E0AE112}" srcId="{DBA3A9C8-CFC0-40E2-8D5A-C671D5FA1182}" destId="{CEB7307F-0DDE-4B23-A618-AFF57E1B5B85}" srcOrd="0" destOrd="0" parTransId="{11091E36-C77A-4D77-80B6-575EE609E3E5}" sibTransId="{7E612FB3-284C-4665-B2A0-3C50ABC796B0}"/>
    <dgm:cxn modelId="{9A2AB3F8-69CB-462E-A98A-258DEE95AB68}" srcId="{CEB7307F-0DDE-4B23-A618-AFF57E1B5B85}" destId="{17B3A6F9-72A3-4D4F-9AC8-946EDA4FB082}" srcOrd="0" destOrd="0" parTransId="{1744B51F-FCA6-40AC-8EB6-9A5987C720D3}" sibTransId="{451AA8A7-7584-4BF9-8B82-B4239F746F1F}"/>
    <dgm:cxn modelId="{1B7C16BA-E92B-41A2-8EB8-26E9998BFC5F}" srcId="{DBA3A9C8-CFC0-40E2-8D5A-C671D5FA1182}" destId="{5E534819-932F-43B9-B654-E62A4622F71B}" srcOrd="2" destOrd="0" parTransId="{A2DF843B-D76C-4E7E-AEA6-88AC1D44AFB5}" sibTransId="{7AF347D9-8E47-420F-B070-A207757179D0}"/>
    <dgm:cxn modelId="{AFB95994-86FE-4A97-8DA2-DAC8035E8FE3}" type="presOf" srcId="{17B3A6F9-72A3-4D4F-9AC8-946EDA4FB082}" destId="{C66F7A35-15CE-4915-9477-44302E73C9ED}" srcOrd="0" destOrd="0" presId="urn:microsoft.com/office/officeart/2005/8/layout/StepDownProcess"/>
    <dgm:cxn modelId="{9824C457-DDA6-475A-86E3-B68414663E01}" srcId="{5E534819-932F-43B9-B654-E62A4622F71B}" destId="{B5ECF302-0A52-4250-9391-63285CD67C6C}" srcOrd="0" destOrd="0" parTransId="{A7972D3F-C071-46C9-AEFE-18FD83EC88E2}" sibTransId="{1FEB08A4-3618-4C7D-9A12-8D53A3579517}"/>
    <dgm:cxn modelId="{F9E4E314-E4ED-4BFC-ABC1-76E2702C9738}" type="presParOf" srcId="{31977366-9350-4355-A083-C3EACD9235C4}" destId="{AA6AB8D9-C306-4D61-A5BB-7BFAC3235C1D}" srcOrd="0" destOrd="0" presId="urn:microsoft.com/office/officeart/2005/8/layout/StepDownProcess"/>
    <dgm:cxn modelId="{A488AF73-8852-4594-A1B9-7D938B584FBF}" type="presParOf" srcId="{AA6AB8D9-C306-4D61-A5BB-7BFAC3235C1D}" destId="{E3C8D22E-C09D-44C0-8D66-03AB196F0962}" srcOrd="0" destOrd="0" presId="urn:microsoft.com/office/officeart/2005/8/layout/StepDownProcess"/>
    <dgm:cxn modelId="{6E418B2E-F9CC-475A-BA5C-37E0574AA5E4}" type="presParOf" srcId="{AA6AB8D9-C306-4D61-A5BB-7BFAC3235C1D}" destId="{75DCC42E-294C-45CA-8C13-306F6F8B293E}" srcOrd="1" destOrd="0" presId="urn:microsoft.com/office/officeart/2005/8/layout/StepDownProcess"/>
    <dgm:cxn modelId="{6027BF84-3625-48EE-82EC-4C3961B360D3}" type="presParOf" srcId="{AA6AB8D9-C306-4D61-A5BB-7BFAC3235C1D}" destId="{C66F7A35-15CE-4915-9477-44302E73C9ED}" srcOrd="2" destOrd="0" presId="urn:microsoft.com/office/officeart/2005/8/layout/StepDownProcess"/>
    <dgm:cxn modelId="{1E9AAB4C-66CD-4797-A85E-F37A75F96659}" type="presParOf" srcId="{31977366-9350-4355-A083-C3EACD9235C4}" destId="{CD073717-320B-4432-9B33-5262627C94BE}" srcOrd="1" destOrd="0" presId="urn:microsoft.com/office/officeart/2005/8/layout/StepDownProcess"/>
    <dgm:cxn modelId="{1447A232-F65F-47A7-901E-F06ED2D89C47}" type="presParOf" srcId="{31977366-9350-4355-A083-C3EACD9235C4}" destId="{F428B408-434F-40F4-94E8-466D6942DD53}" srcOrd="2" destOrd="0" presId="urn:microsoft.com/office/officeart/2005/8/layout/StepDownProcess"/>
    <dgm:cxn modelId="{7D58E716-3DFC-4FFE-949A-E19C2184F22F}" type="presParOf" srcId="{F428B408-434F-40F4-94E8-466D6942DD53}" destId="{C6C21923-95BA-49AC-A65E-DB2110F3716C}" srcOrd="0" destOrd="0" presId="urn:microsoft.com/office/officeart/2005/8/layout/StepDownProcess"/>
    <dgm:cxn modelId="{87105076-11F7-4E2A-9B8F-6DA9C1304FC4}" type="presParOf" srcId="{F428B408-434F-40F4-94E8-466D6942DD53}" destId="{5E27FA8B-AF83-4009-9AD1-E2D983F27F71}" srcOrd="1" destOrd="0" presId="urn:microsoft.com/office/officeart/2005/8/layout/StepDownProcess"/>
    <dgm:cxn modelId="{3291A71B-F406-4241-9AC0-6EFF91495E92}" type="presParOf" srcId="{F428B408-434F-40F4-94E8-466D6942DD53}" destId="{0ADA7228-CF69-46B9-81A5-C4DBD3236A3A}" srcOrd="2" destOrd="0" presId="urn:microsoft.com/office/officeart/2005/8/layout/StepDownProcess"/>
    <dgm:cxn modelId="{FC3F0124-23BB-4835-B2E3-80E1800C064B}" type="presParOf" srcId="{31977366-9350-4355-A083-C3EACD9235C4}" destId="{D8CD5333-E9AA-4C23-9695-DE8904479A07}" srcOrd="3" destOrd="0" presId="urn:microsoft.com/office/officeart/2005/8/layout/StepDownProcess"/>
    <dgm:cxn modelId="{92CCE208-92F3-4FD0-97B6-BFC093FCD577}" type="presParOf" srcId="{31977366-9350-4355-A083-C3EACD9235C4}" destId="{86F94894-1A41-44FD-840A-5DF4431F0B67}" srcOrd="4" destOrd="0" presId="urn:microsoft.com/office/officeart/2005/8/layout/StepDownProcess"/>
    <dgm:cxn modelId="{1A0BF2F7-B31D-454C-8362-63716FC75F36}" type="presParOf" srcId="{86F94894-1A41-44FD-840A-5DF4431F0B67}" destId="{BD2070A7-B52A-4A10-9997-5B83047DA1F6}" srcOrd="0" destOrd="0" presId="urn:microsoft.com/office/officeart/2005/8/layout/StepDownProcess"/>
    <dgm:cxn modelId="{DDA20066-B2C9-44A7-969D-C27E5664E870}" type="presParOf" srcId="{86F94894-1A41-44FD-840A-5DF4431F0B67}" destId="{5BE35830-1616-4167-BE42-0C990C55F85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66B0A-5D92-4A84-B3F7-5FA6013108DF}">
      <dsp:nvSpPr>
        <dsp:cNvPr id="0" name=""/>
        <dsp:cNvSpPr/>
      </dsp:nvSpPr>
      <dsp:spPr>
        <a:xfrm>
          <a:off x="5502691" y="3618209"/>
          <a:ext cx="2628523" cy="1702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988 Collaboration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Mobile Crisis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Suicide Hotline</a:t>
          </a:r>
          <a:endParaRPr lang="en-US" sz="1400" kern="1200" dirty="0"/>
        </a:p>
      </dsp:txBody>
      <dsp:txXfrm>
        <a:off x="6328650" y="4081283"/>
        <a:ext cx="1765162" cy="1202211"/>
      </dsp:txXfrm>
    </dsp:sp>
    <dsp:sp modelId="{4970F7A2-0326-4CCB-8D09-FA88AF1F312B}">
      <dsp:nvSpPr>
        <dsp:cNvPr id="0" name=""/>
        <dsp:cNvSpPr/>
      </dsp:nvSpPr>
      <dsp:spPr>
        <a:xfrm>
          <a:off x="97485" y="3618209"/>
          <a:ext cx="2628523" cy="1702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Bureau for Social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Homeless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Children’s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Adult Services</a:t>
          </a:r>
        </a:p>
      </dsp:txBody>
      <dsp:txXfrm>
        <a:off x="134887" y="4081283"/>
        <a:ext cx="1765162" cy="1202211"/>
      </dsp:txXfrm>
    </dsp:sp>
    <dsp:sp modelId="{DEAD2588-FA41-4471-A3FF-212C666CA603}">
      <dsp:nvSpPr>
        <dsp:cNvPr id="0" name=""/>
        <dsp:cNvSpPr/>
      </dsp:nvSpPr>
      <dsp:spPr>
        <a:xfrm>
          <a:off x="5502691" y="0"/>
          <a:ext cx="2628523" cy="1702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Veterans Administration Medical Centers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Community-Based Outpatient Clinics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Veterans Service Organizations</a:t>
          </a:r>
          <a:endParaRPr lang="en-US" sz="1400" kern="1200" dirty="0"/>
        </a:p>
      </dsp:txBody>
      <dsp:txXfrm>
        <a:off x="6328650" y="37402"/>
        <a:ext cx="1765162" cy="1202211"/>
      </dsp:txXfrm>
    </dsp:sp>
    <dsp:sp modelId="{5F608581-FD44-41A2-BACB-AF67E0EB3AF7}">
      <dsp:nvSpPr>
        <dsp:cNvPr id="0" name=""/>
        <dsp:cNvSpPr/>
      </dsp:nvSpPr>
      <dsp:spPr>
        <a:xfrm>
          <a:off x="216399" y="0"/>
          <a:ext cx="2628523" cy="1702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Agency Provided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Federally Qualified Health Centers (FQHCs)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/>
            <a:t>Local Private Practices</a:t>
          </a:r>
        </a:p>
      </dsp:txBody>
      <dsp:txXfrm>
        <a:off x="253801" y="37402"/>
        <a:ext cx="1765162" cy="1202211"/>
      </dsp:txXfrm>
    </dsp:sp>
    <dsp:sp modelId="{760AC1F3-36A5-489E-8C62-A32DC5419A23}">
      <dsp:nvSpPr>
        <dsp:cNvPr id="0" name=""/>
        <dsp:cNvSpPr/>
      </dsp:nvSpPr>
      <dsp:spPr>
        <a:xfrm>
          <a:off x="1708450" y="303291"/>
          <a:ext cx="2303948" cy="23039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Primary Care</a:t>
          </a:r>
          <a:endParaRPr lang="en-US" sz="2600" kern="1200"/>
        </a:p>
      </dsp:txBody>
      <dsp:txXfrm>
        <a:off x="2383261" y="978102"/>
        <a:ext cx="1629137" cy="1629137"/>
      </dsp:txXfrm>
    </dsp:sp>
    <dsp:sp modelId="{5F509AC5-F3AA-4E18-A8BA-3618521C278C}">
      <dsp:nvSpPr>
        <dsp:cNvPr id="0" name=""/>
        <dsp:cNvSpPr/>
      </dsp:nvSpPr>
      <dsp:spPr>
        <a:xfrm rot="5400000">
          <a:off x="4118816" y="303291"/>
          <a:ext cx="2303948" cy="23039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Veterans</a:t>
          </a:r>
          <a:endParaRPr lang="en-US" sz="2600" kern="1200"/>
        </a:p>
      </dsp:txBody>
      <dsp:txXfrm rot="-5400000">
        <a:off x="4118816" y="978102"/>
        <a:ext cx="1629137" cy="1629137"/>
      </dsp:txXfrm>
    </dsp:sp>
    <dsp:sp modelId="{545EA755-4DFF-488C-AA47-40C3B7650205}">
      <dsp:nvSpPr>
        <dsp:cNvPr id="0" name=""/>
        <dsp:cNvSpPr/>
      </dsp:nvSpPr>
      <dsp:spPr>
        <a:xfrm rot="10800000">
          <a:off x="4118816" y="2713657"/>
          <a:ext cx="2303948" cy="23039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Crisis</a:t>
          </a:r>
          <a:endParaRPr lang="en-US" sz="2600" kern="1200"/>
        </a:p>
      </dsp:txBody>
      <dsp:txXfrm rot="10800000">
        <a:off x="4118816" y="2713657"/>
        <a:ext cx="1629137" cy="1629137"/>
      </dsp:txXfrm>
    </dsp:sp>
    <dsp:sp modelId="{93190F02-6443-4A93-9C14-A5870B153838}">
      <dsp:nvSpPr>
        <dsp:cNvPr id="0" name=""/>
        <dsp:cNvSpPr/>
      </dsp:nvSpPr>
      <dsp:spPr>
        <a:xfrm rot="16200000">
          <a:off x="1708450" y="2713657"/>
          <a:ext cx="2303948" cy="230394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Social Services</a:t>
          </a:r>
          <a:endParaRPr lang="en-US" sz="2600" kern="1200" dirty="0"/>
        </a:p>
      </dsp:txBody>
      <dsp:txXfrm rot="5400000">
        <a:off x="2383261" y="2713657"/>
        <a:ext cx="1629137" cy="1629137"/>
      </dsp:txXfrm>
    </dsp:sp>
    <dsp:sp modelId="{0088B172-1C0F-4DBC-9F21-256DC91EB449}">
      <dsp:nvSpPr>
        <dsp:cNvPr id="0" name=""/>
        <dsp:cNvSpPr/>
      </dsp:nvSpPr>
      <dsp:spPr>
        <a:xfrm>
          <a:off x="3667870" y="2181567"/>
          <a:ext cx="795474" cy="69171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7D782-794B-4419-BFA2-4E7BEFE40A5E}">
      <dsp:nvSpPr>
        <dsp:cNvPr id="0" name=""/>
        <dsp:cNvSpPr/>
      </dsp:nvSpPr>
      <dsp:spPr>
        <a:xfrm rot="10800000">
          <a:off x="3667870" y="2447612"/>
          <a:ext cx="795474" cy="69171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4FBE4-F02F-4F8D-8559-C3A785363DA4}">
      <dsp:nvSpPr>
        <dsp:cNvPr id="0" name=""/>
        <dsp:cNvSpPr/>
      </dsp:nvSpPr>
      <dsp:spPr>
        <a:xfrm>
          <a:off x="23728" y="421979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917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Completed/In Process</a:t>
          </a:r>
        </a:p>
      </dsp:txBody>
      <dsp:txXfrm>
        <a:off x="23728" y="719887"/>
        <a:ext cx="7884235" cy="595815"/>
      </dsp:txXfrm>
    </dsp:sp>
    <dsp:sp modelId="{B13F6F36-851B-43C6-82E6-62ED1B08693A}">
      <dsp:nvSpPr>
        <dsp:cNvPr id="0" name=""/>
        <dsp:cNvSpPr/>
      </dsp:nvSpPr>
      <dsp:spPr>
        <a:xfrm>
          <a:off x="23728" y="1267144"/>
          <a:ext cx="2520100" cy="285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Contracted with Quality Insights for TA and Support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Created WVBHPA &amp; Internal CCBHC Planning Group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Discussions with Current CCBHC Grantees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Compiling State Needs Assessments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Began Draft WV Requirements</a:t>
          </a:r>
        </a:p>
      </dsp:txBody>
      <dsp:txXfrm>
        <a:off x="23728" y="1267144"/>
        <a:ext cx="2520100" cy="2859714"/>
      </dsp:txXfrm>
    </dsp:sp>
    <dsp:sp modelId="{CD00D777-578D-4809-9832-09DBBA9103CA}">
      <dsp:nvSpPr>
        <dsp:cNvPr id="0" name=""/>
        <dsp:cNvSpPr/>
      </dsp:nvSpPr>
      <dsp:spPr>
        <a:xfrm>
          <a:off x="2543828" y="819190"/>
          <a:ext cx="56620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917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Prior to 7/31/2022</a:t>
          </a:r>
        </a:p>
      </dsp:txBody>
      <dsp:txXfrm>
        <a:off x="2543828" y="1117098"/>
        <a:ext cx="5364135" cy="595815"/>
      </dsp:txXfrm>
    </dsp:sp>
    <dsp:sp modelId="{61C6D8A9-4C71-442E-935B-6DD004463718}">
      <dsp:nvSpPr>
        <dsp:cNvPr id="0" name=""/>
        <dsp:cNvSpPr/>
      </dsp:nvSpPr>
      <dsp:spPr>
        <a:xfrm>
          <a:off x="2524675" y="1483514"/>
          <a:ext cx="2520100" cy="34123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0" kern="1200" dirty="0"/>
            <a:t>Finalize Draft WV Requirements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altLang="en-US" sz="1600" b="0" kern="1200" dirty="0"/>
            <a:t>* Categories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altLang="en-US" sz="1600" b="0" kern="1200" dirty="0"/>
            <a:t>* Required All Clinic Sites/Required At Least One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altLang="en-US" sz="1600" b="0" kern="1200" dirty="0"/>
            <a:t>* Carve In/Out of Encounter Rate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altLang="en-US" sz="1600" b="0" kern="1200" dirty="0"/>
            <a:t>* Metric/Evaluation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600" b="0" kern="1200" dirty="0"/>
            <a:t>Define Standard Performance Measures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Begin Agency Readiness Assessments</a:t>
          </a:r>
          <a:endParaRPr lang="en-US" sz="1600" kern="1200" dirty="0"/>
        </a:p>
      </dsp:txBody>
      <dsp:txXfrm>
        <a:off x="2524675" y="1483514"/>
        <a:ext cx="2520100" cy="3412338"/>
      </dsp:txXfrm>
    </dsp:sp>
    <dsp:sp modelId="{D518F8D2-4BC4-4776-A02E-F9985E119FC8}">
      <dsp:nvSpPr>
        <dsp:cNvPr id="0" name=""/>
        <dsp:cNvSpPr/>
      </dsp:nvSpPr>
      <dsp:spPr>
        <a:xfrm>
          <a:off x="5063928" y="1216400"/>
          <a:ext cx="31419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9172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Prior to 1/1/2023</a:t>
          </a:r>
        </a:p>
      </dsp:txBody>
      <dsp:txXfrm>
        <a:off x="5063928" y="1514308"/>
        <a:ext cx="2844035" cy="595815"/>
      </dsp:txXfrm>
    </dsp:sp>
    <dsp:sp modelId="{D45A62AD-4798-4F16-A43E-38B922C04234}">
      <dsp:nvSpPr>
        <dsp:cNvPr id="0" name=""/>
        <dsp:cNvSpPr/>
      </dsp:nvSpPr>
      <dsp:spPr>
        <a:xfrm>
          <a:off x="5102032" y="2045997"/>
          <a:ext cx="2520100" cy="30120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Complete Actuarial Analysis 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kern="1200" dirty="0"/>
            <a:t>Submit State Plan Amendment</a:t>
          </a:r>
        </a:p>
      </dsp:txBody>
      <dsp:txXfrm>
        <a:off x="5102032" y="2045997"/>
        <a:ext cx="2520100" cy="30120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56A33-E0AB-4E50-A9FF-2AAA383E5515}">
      <dsp:nvSpPr>
        <dsp:cNvPr id="0" name=""/>
        <dsp:cNvSpPr/>
      </dsp:nvSpPr>
      <dsp:spPr>
        <a:xfrm>
          <a:off x="0" y="596080"/>
          <a:ext cx="8229600" cy="11986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84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Prior to 6/30/2023</a:t>
          </a:r>
        </a:p>
      </dsp:txBody>
      <dsp:txXfrm>
        <a:off x="0" y="895740"/>
        <a:ext cx="7929940" cy="599320"/>
      </dsp:txXfrm>
    </dsp:sp>
    <dsp:sp modelId="{BE44195F-52A4-4928-B385-2D066278E653}">
      <dsp:nvSpPr>
        <dsp:cNvPr id="0" name=""/>
        <dsp:cNvSpPr/>
      </dsp:nvSpPr>
      <dsp:spPr>
        <a:xfrm>
          <a:off x="0" y="1523375"/>
          <a:ext cx="3802075" cy="2675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altLang="en-US" sz="2300" b="0" kern="1200" dirty="0"/>
            <a:t>Develop BMS Policy</a:t>
          </a: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300" b="0" kern="1200" dirty="0"/>
            <a:t>Develop an Application, Certification and Recertification Process</a:t>
          </a:r>
        </a:p>
      </dsp:txBody>
      <dsp:txXfrm>
        <a:off x="0" y="1523375"/>
        <a:ext cx="3802075" cy="2675430"/>
      </dsp:txXfrm>
    </dsp:sp>
    <dsp:sp modelId="{6CDF2572-7D62-4EF6-8ECE-AF8FE1681146}">
      <dsp:nvSpPr>
        <dsp:cNvPr id="0" name=""/>
        <dsp:cNvSpPr/>
      </dsp:nvSpPr>
      <dsp:spPr>
        <a:xfrm>
          <a:off x="3802075" y="995493"/>
          <a:ext cx="4427524" cy="11986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90284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Success</a:t>
          </a:r>
        </a:p>
      </dsp:txBody>
      <dsp:txXfrm>
        <a:off x="3802075" y="1295153"/>
        <a:ext cx="4127864" cy="599320"/>
      </dsp:txXfrm>
    </dsp:sp>
    <dsp:sp modelId="{79CE7E14-3C69-475B-95B4-01CC6C11CA61}">
      <dsp:nvSpPr>
        <dsp:cNvPr id="0" name=""/>
        <dsp:cNvSpPr/>
      </dsp:nvSpPr>
      <dsp:spPr>
        <a:xfrm>
          <a:off x="3802075" y="1922789"/>
          <a:ext cx="3802075" cy="2675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Full implementation of CCBHCs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The development of resources to support agencies through the certification/ recertification process</a:t>
          </a:r>
        </a:p>
      </dsp:txBody>
      <dsp:txXfrm>
        <a:off x="3802075" y="1922789"/>
        <a:ext cx="3802075" cy="2675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8D22E-C09D-44C0-8D66-03AB196F0962}">
      <dsp:nvSpPr>
        <dsp:cNvPr id="0" name=""/>
        <dsp:cNvSpPr/>
      </dsp:nvSpPr>
      <dsp:spPr>
        <a:xfrm rot="5400000">
          <a:off x="307189" y="1671833"/>
          <a:ext cx="1150456" cy="13097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CC42E-294C-45CA-8C13-306F6F8B293E}">
      <dsp:nvSpPr>
        <dsp:cNvPr id="0" name=""/>
        <dsp:cNvSpPr/>
      </dsp:nvSpPr>
      <dsp:spPr>
        <a:xfrm>
          <a:off x="2388" y="396529"/>
          <a:ext cx="1936691" cy="135562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CCBHC Requirements</a:t>
          </a:r>
        </a:p>
      </dsp:txBody>
      <dsp:txXfrm>
        <a:off x="68576" y="462717"/>
        <a:ext cx="1804315" cy="1223244"/>
      </dsp:txXfrm>
    </dsp:sp>
    <dsp:sp modelId="{C66F7A35-15CE-4915-9477-44302E73C9ED}">
      <dsp:nvSpPr>
        <dsp:cNvPr id="0" name=""/>
        <dsp:cNvSpPr/>
      </dsp:nvSpPr>
      <dsp:spPr>
        <a:xfrm>
          <a:off x="1915944" y="550307"/>
          <a:ext cx="4883817" cy="109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DHHR Cross-Bureau Team has drafted initial draft </a:t>
          </a:r>
        </a:p>
      </dsp:txBody>
      <dsp:txXfrm>
        <a:off x="1915944" y="550307"/>
        <a:ext cx="4883817" cy="1095672"/>
      </dsp:txXfrm>
    </dsp:sp>
    <dsp:sp modelId="{C6C21923-95BA-49AC-A65E-DB2110F3716C}">
      <dsp:nvSpPr>
        <dsp:cNvPr id="0" name=""/>
        <dsp:cNvSpPr/>
      </dsp:nvSpPr>
      <dsp:spPr>
        <a:xfrm rot="5400000">
          <a:off x="2746973" y="3194643"/>
          <a:ext cx="1150456" cy="13097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7FA8B-AF83-4009-9AD1-E2D983F27F71}">
      <dsp:nvSpPr>
        <dsp:cNvPr id="0" name=""/>
        <dsp:cNvSpPr/>
      </dsp:nvSpPr>
      <dsp:spPr>
        <a:xfrm>
          <a:off x="2442172" y="1919339"/>
          <a:ext cx="1936691" cy="135562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Agency Review</a:t>
          </a:r>
        </a:p>
      </dsp:txBody>
      <dsp:txXfrm>
        <a:off x="2508360" y="1985527"/>
        <a:ext cx="1804315" cy="1223244"/>
      </dsp:txXfrm>
    </dsp:sp>
    <dsp:sp modelId="{0ADA7228-CF69-46B9-81A5-C4DBD3236A3A}">
      <dsp:nvSpPr>
        <dsp:cNvPr id="0" name=""/>
        <dsp:cNvSpPr/>
      </dsp:nvSpPr>
      <dsp:spPr>
        <a:xfrm>
          <a:off x="4356044" y="2086725"/>
          <a:ext cx="3168706" cy="109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Beginning with May 25, 2022, Planning Meeting, WVBHPA will review, comment on, and discuss each requirement as drafted</a:t>
          </a:r>
        </a:p>
      </dsp:txBody>
      <dsp:txXfrm>
        <a:off x="4356044" y="2086725"/>
        <a:ext cx="3168706" cy="1095672"/>
      </dsp:txXfrm>
    </dsp:sp>
    <dsp:sp modelId="{BD2070A7-B52A-4A10-9997-5B83047DA1F6}">
      <dsp:nvSpPr>
        <dsp:cNvPr id="0" name=""/>
        <dsp:cNvSpPr/>
      </dsp:nvSpPr>
      <dsp:spPr>
        <a:xfrm>
          <a:off x="4581013" y="3488443"/>
          <a:ext cx="1936691" cy="135562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Actuarial Review</a:t>
          </a:r>
        </a:p>
      </dsp:txBody>
      <dsp:txXfrm>
        <a:off x="4647201" y="3554631"/>
        <a:ext cx="1804315" cy="1223244"/>
      </dsp:txXfrm>
    </dsp:sp>
    <dsp:sp modelId="{5BE35830-1616-4167-BE42-0C990C55F85A}">
      <dsp:nvSpPr>
        <dsp:cNvPr id="0" name=""/>
        <dsp:cNvSpPr/>
      </dsp:nvSpPr>
      <dsp:spPr>
        <a:xfrm>
          <a:off x="6569161" y="3571438"/>
          <a:ext cx="1408564" cy="109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Requirement draft submitted for review</a:t>
          </a:r>
        </a:p>
      </dsp:txBody>
      <dsp:txXfrm>
        <a:off x="6569161" y="3571438"/>
        <a:ext cx="1408564" cy="1095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E67CD5-8670-4A76-8E9E-B0AA4FE788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9508B-0166-4737-8F97-82F2AE6DB6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386574-23B8-46FA-A8E8-B61B89345639}" type="datetimeFigureOut">
              <a:rPr lang="en-US" altLang="en-US"/>
              <a:pPr>
                <a:defRPr/>
              </a:pPr>
              <a:t>7/6/2022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54467-9A64-4249-8235-7BD6027D8B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4877C-18AE-4FD9-89C5-9B428E51AD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714486-371F-4923-BB05-82744E8273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79C269-8E39-4E2B-8845-AB5FBF3BC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9E55A-C4A9-466F-B6C1-7A2C2ABDF7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5C505AC-1AE0-4A19-972A-FC778E53C026}" type="datetimeFigureOut">
              <a:rPr lang="en-US" altLang="en-US"/>
              <a:pPr>
                <a:defRPr/>
              </a:pPr>
              <a:t>7/6/2022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D4ABD3-CD00-45CA-86C9-F1A2CEE642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228EE-0BFC-4799-81E3-9645F0620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E044B-867D-4E01-B23E-78B18C29E6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D2529-B423-4523-9609-769F1251E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092FBE-CA08-4DCE-914B-FAE8418F36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4638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3FF136E-7C4F-4423-ABF9-C75B38864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96B9B97-E779-4E1D-BFA1-C33C1B749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D6BF794-5144-44AE-B790-F470991C6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318A8DB-6962-4E25-ACA1-E70E6BA4706E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6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AB36C22-64D4-4B51-B0B8-A2871E2BAB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B17C4A1-BF96-4277-A9AB-82E8669EE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07ED472-6072-4847-82EB-D712A0E0D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30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02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74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4613" indent="-227013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6516B9-10C4-4993-A422-2BF7777F45A5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37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11BA92-98C1-417B-A7EC-3A907863D2E6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1B2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DDE06D8-0B4E-4FCA-847A-CDD8788684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026025"/>
            <a:ext cx="18383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600" b="0" i="0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D1B7AE5-EB71-43AA-B2D8-C4FF051C5C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HHR_Logo_2013.jpg">
            <a:extLst>
              <a:ext uri="{FF2B5EF4-FFF2-40B4-BE49-F238E27FC236}">
                <a16:creationId xmlns:a16="http://schemas.microsoft.com/office/drawing/2014/main" id="{3566CBCA-8442-48E5-A0D0-B55271E0E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3838"/>
            <a:ext cx="933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D9559-626B-4DB6-8A79-DD7C9482E366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60D9D-413D-4F3B-861D-DCD92018BE9A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95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53192A-95A2-4F2F-9F68-8CC1144F36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B3D4642-F98C-41D1-86F8-B90851A575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146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B2DF39-55A2-4FC8-972C-D35B6DEF31A5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8DB8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DHHR_Logo_2013.jpg">
            <a:extLst>
              <a:ext uri="{FF2B5EF4-FFF2-40B4-BE49-F238E27FC236}">
                <a16:creationId xmlns:a16="http://schemas.microsoft.com/office/drawing/2014/main" id="{68CD6882-07EC-4136-B0F3-3C3C70A6D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95900"/>
            <a:ext cx="13541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566B4F-B5F8-4C05-955A-968D9A8C1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HHR_Logo_2013.jpg">
            <a:extLst>
              <a:ext uri="{FF2B5EF4-FFF2-40B4-BE49-F238E27FC236}">
                <a16:creationId xmlns:a16="http://schemas.microsoft.com/office/drawing/2014/main" id="{0EDBC97A-C1F1-4F1E-B146-29C7EBAA9D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3838"/>
            <a:ext cx="933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C6AD06-09BB-4E1E-A762-704DF86CD816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BEBB-BE35-4F55-BEA1-B3A9BF224C32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8BB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43BEE-18DD-45CE-9F04-401F6AF13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D7ADC8D-51E3-4388-837C-53E2F49AC6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228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3453BD-1494-4B4C-8422-72D4EAD03A57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10984-7487-4BBF-B83E-A228A3B9BD0F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002F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C879F2E-2AFD-4FD2-87C3-3D0D4599C3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230188"/>
            <a:ext cx="793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1" y="230188"/>
            <a:ext cx="7594358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B9509D-96F8-4D56-A937-B80730778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2D1D168-D9EB-4075-88E7-AC0683DA57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091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D8A368-BF54-4D5B-A246-AE2CF33164AF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9F32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DHHR_Logo_2013.jpg">
            <a:extLst>
              <a:ext uri="{FF2B5EF4-FFF2-40B4-BE49-F238E27FC236}">
                <a16:creationId xmlns:a16="http://schemas.microsoft.com/office/drawing/2014/main" id="{6F3BDA67-1D1E-47B2-ACD3-06CCF1228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95900"/>
            <a:ext cx="13541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C90044-CC63-40B1-A6BC-66CCA7E047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HHR_Logo_2013.jpg">
            <a:extLst>
              <a:ext uri="{FF2B5EF4-FFF2-40B4-BE49-F238E27FC236}">
                <a16:creationId xmlns:a16="http://schemas.microsoft.com/office/drawing/2014/main" id="{12897C0F-F48D-41F8-8604-2A488408A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3838"/>
            <a:ext cx="933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8739B6-D6BD-4730-9E86-DB13E1DEF6FA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DD7FEC-4DC0-4100-9C33-19D67168C567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9F32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FD30E7-4DF3-46EC-8DF2-5FEB373A7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98F0A17-0701-4CEF-BC0D-DBC3963EBA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5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FD72EE-1D8C-4944-926B-1CB641224BE1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D98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DHHR_Logo_2013.jpg">
            <a:extLst>
              <a:ext uri="{FF2B5EF4-FFF2-40B4-BE49-F238E27FC236}">
                <a16:creationId xmlns:a16="http://schemas.microsoft.com/office/drawing/2014/main" id="{76A7F404-71D9-4635-8084-3B1E42D81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95900"/>
            <a:ext cx="13541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825D1B-F241-4C84-90D5-16D640EC73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HHR_Logo_2013.jpg">
            <a:extLst>
              <a:ext uri="{FF2B5EF4-FFF2-40B4-BE49-F238E27FC236}">
                <a16:creationId xmlns:a16="http://schemas.microsoft.com/office/drawing/2014/main" id="{F35AB15D-04B6-441A-9739-E1E682FD6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3838"/>
            <a:ext cx="933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EF2EC2-1E34-4365-96D8-F96A6B6809F4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FF7A0-3034-4B86-87E3-550CF7947641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D984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90777D-3D3A-4633-85FC-16832C5D9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9062DC-1ABF-4685-8BF7-B367B0DB79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210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631E41-E60D-462C-8E86-5B76D0B2C19A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DBAA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DHHR_Logo_2013.jpg">
            <a:extLst>
              <a:ext uri="{FF2B5EF4-FFF2-40B4-BE49-F238E27FC236}">
                <a16:creationId xmlns:a16="http://schemas.microsoft.com/office/drawing/2014/main" id="{DC80F305-1930-46EE-8014-AE26A2525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95900"/>
            <a:ext cx="13541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3FF530-F19D-4CB4-9D8F-32A4C68871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HHR_Logo_2013.jpg">
            <a:extLst>
              <a:ext uri="{FF2B5EF4-FFF2-40B4-BE49-F238E27FC236}">
                <a16:creationId xmlns:a16="http://schemas.microsoft.com/office/drawing/2014/main" id="{404940B3-2257-4816-ACB5-1BFACCCF9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23838"/>
            <a:ext cx="933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E6B67E-8F51-4DB1-B0E3-AC258C6D1519}"/>
              </a:ext>
            </a:extLst>
          </p:cNvPr>
          <p:cNvSpPr/>
          <p:nvPr userDrawn="1"/>
        </p:nvSpPr>
        <p:spPr>
          <a:xfrm>
            <a:off x="234950" y="850900"/>
            <a:ext cx="8686800" cy="5803900"/>
          </a:xfrm>
          <a:prstGeom prst="rect">
            <a:avLst/>
          </a:prstGeom>
          <a:solidFill>
            <a:srgbClr val="FFFD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37055-866B-42A8-8DFE-E1EB4780B69A}"/>
              </a:ext>
            </a:extLst>
          </p:cNvPr>
          <p:cNvSpPr/>
          <p:nvPr userDrawn="1"/>
        </p:nvSpPr>
        <p:spPr>
          <a:xfrm>
            <a:off x="234950" y="223838"/>
            <a:ext cx="7594600" cy="511175"/>
          </a:xfrm>
          <a:prstGeom prst="rect">
            <a:avLst/>
          </a:prstGeom>
          <a:solidFill>
            <a:srgbClr val="DBAA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90" y="230188"/>
            <a:ext cx="7568960" cy="461111"/>
          </a:xfrm>
        </p:spPr>
        <p:txBody>
          <a:bodyPr lIns="0" tIns="0" rIns="0" bIns="0">
            <a:no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943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="1" cap="none"/>
            </a:lvl1pPr>
            <a:lvl2pPr marL="0" indent="0">
              <a:buFontTx/>
              <a:buNone/>
              <a:defRPr sz="2400"/>
            </a:lvl2pPr>
            <a:lvl3pPr marL="228600" indent="-228600">
              <a:buSzPct val="100000"/>
              <a:buFont typeface="Wingdings" charset="2"/>
              <a:buChar char="§"/>
              <a:tabLst/>
              <a:defRPr sz="2400"/>
            </a:lvl3pPr>
            <a:lvl4pPr marL="457200" indent="-228600">
              <a:buFont typeface="Wingdings" charset="2"/>
              <a:buChar char="§"/>
              <a:defRPr sz="2400"/>
            </a:lvl4pPr>
            <a:lvl5pPr marL="628650" indent="-228600">
              <a:buFont typeface="Wingdings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8063BE-7D5D-4C86-B54B-1AD7368AD1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7550" y="6356350"/>
            <a:ext cx="349250" cy="171450"/>
          </a:xfrm>
        </p:spPr>
        <p:txBody>
          <a:bodyPr lIns="0" tIns="0" rIns="0" bIns="0" anchor="t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4B108-B8D2-474C-9E7F-42F7D1A901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822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30002B-60AF-40EA-AF24-AA5A5747762C}"/>
              </a:ext>
            </a:extLst>
          </p:cNvPr>
          <p:cNvSpPr/>
          <p:nvPr userDrawn="1"/>
        </p:nvSpPr>
        <p:spPr>
          <a:xfrm>
            <a:off x="234950" y="227013"/>
            <a:ext cx="6178550" cy="6397625"/>
          </a:xfrm>
          <a:prstGeom prst="rect">
            <a:avLst/>
          </a:prstGeom>
          <a:solidFill>
            <a:srgbClr val="9495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7" descr="DHHR_Logo_2013.jpg">
            <a:extLst>
              <a:ext uri="{FF2B5EF4-FFF2-40B4-BE49-F238E27FC236}">
                <a16:creationId xmlns:a16="http://schemas.microsoft.com/office/drawing/2014/main" id="{6724B382-03BD-416F-BB5F-461676B82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295900"/>
            <a:ext cx="135413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625725"/>
            <a:ext cx="5334000" cy="600075"/>
          </a:xfrm>
        </p:spPr>
        <p:txBody>
          <a:bodyPr lIns="0" tIns="0" rIns="0" bIns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00" y="3225800"/>
            <a:ext cx="5334000" cy="10287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4400"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457950" y="227358"/>
            <a:ext cx="1447800" cy="960091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950200" y="227359"/>
            <a:ext cx="965200" cy="96009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457949" y="1227666"/>
            <a:ext cx="2457451" cy="231140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457950" y="3580869"/>
            <a:ext cx="2457450" cy="1143530"/>
          </a:xfrm>
        </p:spPr>
        <p:txBody>
          <a:bodyPr lIns="0" tIns="0" rIns="0" bIns="0" rtlCol="0" anchor="ctr" anchorCtr="1">
            <a:normAutofit/>
          </a:bodyPr>
          <a:lstStyle>
            <a:lvl1pPr marL="0" indent="0" algn="ctr">
              <a:buFontTx/>
              <a:buNone/>
              <a:defRPr sz="10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890F635-3F2F-440E-B1FB-28789FC0BEB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73100" y="5672138"/>
            <a:ext cx="5334000" cy="365125"/>
          </a:xfrm>
        </p:spPr>
        <p:txBody>
          <a:bodyPr lIns="0" tIns="0" rIns="0" bIns="0"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Presenter's Name, Title, Date, and Location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05194FD-A12C-466F-9A5F-8EF39B513A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AA7AF34-3D33-4E69-8844-FD4AA025DE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4EAA-4B12-45D7-BC39-8CA4AFF17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8742C7C-2CE0-455A-9AE3-64A0077A2B6D}" type="datetime1">
              <a:rPr lang="en-US" altLang="en-US"/>
              <a:pPr>
                <a:defRPr/>
              </a:pPr>
              <a:t>7/6/2022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0757D-D134-46E8-BC92-9DED60EB3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297CA-9636-4A83-9D94-384FDFA80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D31390-3887-49D7-A887-3C43370530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ynthia.A.Parsons@wv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hhr.wv.gov/bbh" TargetMode="External"/><Relationship Id="rId5" Type="http://schemas.openxmlformats.org/officeDocument/2006/relationships/hyperlink" Target="mailto:Jacqueline.F.Payne@wv.gov" TargetMode="External"/><Relationship Id="rId4" Type="http://schemas.openxmlformats.org/officeDocument/2006/relationships/hyperlink" Target="https://dhhr.wv.gov/bm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u-fF9hyYJ8?feature=oembed" TargetMode="External"/><Relationship Id="rId4" Type="http://schemas.openxmlformats.org/officeDocument/2006/relationships/hyperlink" Target="https://www.thenationalcouncil.org/program/ccbhc-success-center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3C9C13B-DA12-4ADA-8D70-BF203902C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385" y="3737151"/>
            <a:ext cx="6002045" cy="855384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WV Behavioral Health Providers Association </a:t>
            </a:r>
            <a:br>
              <a:rPr lang="en-US" altLang="en-US" sz="2400" dirty="0"/>
            </a:br>
            <a:r>
              <a:rPr lang="en-US" altLang="en-US" sz="2400" dirty="0"/>
              <a:t>Senior Leadership Conference</a:t>
            </a:r>
          </a:p>
        </p:txBody>
      </p:sp>
      <p:sp>
        <p:nvSpPr>
          <p:cNvPr id="19460" name="Footer Placeholder 7">
            <a:extLst>
              <a:ext uri="{FF2B5EF4-FFF2-40B4-BE49-F238E27FC236}">
                <a16:creationId xmlns:a16="http://schemas.microsoft.com/office/drawing/2014/main" id="{C38B795D-4C1B-448C-B59F-89F0EA9D02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494067" y="5097261"/>
            <a:ext cx="5779363" cy="1820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Cynthia Parsons, Program Manager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Bureau for Medical Services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Jackie Payne, Behavioral Health Consultant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Bureau for Behavioral Health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May 20,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chemeClr val="bg1"/>
              </a:solidFill>
            </a:endParaRPr>
          </a:p>
        </p:txBody>
      </p:sp>
      <p:pic>
        <p:nvPicPr>
          <p:cNvPr id="19461" name="Picture 10" descr="S:\secretary\communications\Publications\Brochures\Specialized Funds BHHF\iStock_000005193083Medium.jpg">
            <a:extLst>
              <a:ext uri="{FF2B5EF4-FFF2-40B4-BE49-F238E27FC236}">
                <a16:creationId xmlns:a16="http://schemas.microsoft.com/office/drawing/2014/main" id="{9D042932-70BA-4D3E-918F-9E5CB9BCC3E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15228"/>
          <a:stretch>
            <a:fillRect/>
          </a:stretch>
        </p:blipFill>
        <p:spPr>
          <a:xfrm>
            <a:off x="6457950" y="3581400"/>
            <a:ext cx="2457450" cy="1143000"/>
          </a:xfrm>
          <a:noFill/>
        </p:spPr>
      </p:pic>
      <p:pic>
        <p:nvPicPr>
          <p:cNvPr id="19462" name="Picture 11" descr="S:\secretary\communications\Publications\Brochures\Specialized Funds BHHF\iStock_000005409018Medium.jpg">
            <a:extLst>
              <a:ext uri="{FF2B5EF4-FFF2-40B4-BE49-F238E27FC236}">
                <a16:creationId xmlns:a16="http://schemas.microsoft.com/office/drawing/2014/main" id="{5C80F4E9-9EB6-4159-B409-6B824325848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" b="203"/>
          <a:stretch>
            <a:fillRect/>
          </a:stretch>
        </p:blipFill>
        <p:spPr>
          <a:xfrm>
            <a:off x="6457950" y="227013"/>
            <a:ext cx="1447800" cy="960437"/>
          </a:xfrm>
          <a:noFill/>
        </p:spPr>
      </p:pic>
      <p:pic>
        <p:nvPicPr>
          <p:cNvPr id="19463" name="Picture 13" descr="S:\secretary\communications\PHOTOS\IstockPhotos\Elderly\Old friends.jpg">
            <a:extLst>
              <a:ext uri="{FF2B5EF4-FFF2-40B4-BE49-F238E27FC236}">
                <a16:creationId xmlns:a16="http://schemas.microsoft.com/office/drawing/2014/main" id="{13E38343-9F3A-4A8E-9238-8CEE1A2C38F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16560"/>
          <a:stretch>
            <a:fillRect/>
          </a:stretch>
        </p:blipFill>
        <p:spPr>
          <a:xfrm>
            <a:off x="7950200" y="227013"/>
            <a:ext cx="965200" cy="960437"/>
          </a:xfrm>
          <a:noFill/>
        </p:spPr>
      </p:pic>
      <p:pic>
        <p:nvPicPr>
          <p:cNvPr id="19464" name="Picture 13" descr="A:\IstockPhotos\West Virginia\iStock_000011257772Medium.jpg">
            <a:extLst>
              <a:ext uri="{FF2B5EF4-FFF2-40B4-BE49-F238E27FC236}">
                <a16:creationId xmlns:a16="http://schemas.microsoft.com/office/drawing/2014/main" id="{4914D735-11A5-4F0D-A479-CE9FDEA922C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4821"/>
          <a:stretch>
            <a:fillRect/>
          </a:stretch>
        </p:blipFill>
        <p:spPr>
          <a:xfrm>
            <a:off x="6457950" y="1227138"/>
            <a:ext cx="2457450" cy="2311400"/>
          </a:xfr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46CAB572-60DF-487D-9B92-22C8488E7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107" y="1236766"/>
            <a:ext cx="5918323" cy="10287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Certified Community Behavioral Health Clinics: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Advancing the WV Behavioral Health System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2444-3107-4A34-8E14-ABBE17FD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91" y="202053"/>
            <a:ext cx="7594358" cy="461111"/>
          </a:xfrm>
        </p:spPr>
        <p:txBody>
          <a:bodyPr/>
          <a:lstStyle/>
          <a:p>
            <a:r>
              <a:rPr lang="en-US" dirty="0"/>
              <a:t>Community Partnerships are Essential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0AE355-4B50-41C6-BD12-ECADD03AA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949585"/>
              </p:ext>
            </p:extLst>
          </p:nvPr>
        </p:nvGraphicFramePr>
        <p:xfrm>
          <a:off x="206335" y="844952"/>
          <a:ext cx="8131215" cy="5320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D3E8A-CE85-4767-996B-E22AC108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1D168-D9EB-4075-88E7-AC0683DA573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783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19DAB45-FCB9-422C-9C87-1B70AA0F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 dirty="0"/>
              <a:t>Designated Collaborating Organization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6FA67C7B-B713-4B1F-91CA-57661F90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5837"/>
            <a:ext cx="8229600" cy="5194300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Partner organizations that provide direct care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Must have 2+ years of experience providing the relevant services and meet applicable state licensing, accreditation and certification requirements</a:t>
            </a: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Augment or fill gaps in CCBHC service array</a:t>
            </a:r>
            <a:endParaRPr lang="en-US" altLang="en-US" sz="1000" b="0" dirty="0"/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Formal contracts/MOUs in place for delivery of services to CCBHC clients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568AFCC-992D-495F-A9C2-59547FA9316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92A567-FD3E-4B5F-9357-F3F785A22602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B60F748D-D0CD-4C43-9FA4-59637C07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Formal Partnerships with DCOs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412A4903-5770-407D-B6D3-8189DB8F8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20984"/>
            <a:ext cx="8109751" cy="544196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CCBHCs must provide consumers with access to the </a:t>
            </a:r>
            <a:r>
              <a:rPr lang="en-US" altLang="en-US" dirty="0"/>
              <a:t>nine required CCBHC services</a:t>
            </a:r>
            <a:r>
              <a:rPr lang="en-US" altLang="en-US" b="0" dirty="0"/>
              <a:t>; however, they are not required to furnish all CCBHC services directly.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b="0" dirty="0"/>
              <a:t>A subset of the required CCBHC services may be provided through </a:t>
            </a:r>
            <a:r>
              <a:rPr lang="en-US" altLang="en-US" dirty="0"/>
              <a:t>“formal relationships with other providers” </a:t>
            </a:r>
            <a:r>
              <a:rPr lang="en-US" altLang="en-US" b="0" dirty="0"/>
              <a:t>known as Designated Collaborating Organizations (DCOs). Under this relationship, the DCO furnishes a required CCBHC service or services on behalf of the CCBHC and is subject to various CCBHC requirements.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dirty="0"/>
              <a:t>Care Coordination: </a:t>
            </a:r>
            <a:r>
              <a:rPr lang="en-US" altLang="en-US" b="0" dirty="0"/>
              <a:t>In addition to furnishing CCBHC services, either directly or through DCOs, CCBHCs must coordinate care across a specific spectrum of safety-net services, including services like inpatient care, primary care and housing access.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64D39E95-8A72-4139-BA78-199D5EC218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D5CF20-F71F-4DC7-9388-2677E1335842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376B040-5953-45F6-BE4A-478A6169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Roadmap To Success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659E930-0ED8-45E0-BD71-86F91F4B2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100439"/>
              </p:ext>
            </p:extLst>
          </p:nvPr>
        </p:nvGraphicFramePr>
        <p:xfrm>
          <a:off x="457200" y="690563"/>
          <a:ext cx="8229600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265748CB-4F0F-451F-B294-AA2D0216DD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554CF6-523E-4CE4-8A82-B04D5B9118D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9A3929BC-E2C5-4119-985B-4BFA92E3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Roadmap To Success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D4ADE0-011F-4BFA-AD5E-8FA68F906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889756"/>
              </p:ext>
            </p:extLst>
          </p:nvPr>
        </p:nvGraphicFramePr>
        <p:xfrm>
          <a:off x="457200" y="747713"/>
          <a:ext cx="8229600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4C252237-FA55-4D2A-BAA3-5DA0D183A5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604749-F19E-4103-8F64-FBCFDCAA149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BF45DE6-7A6D-47C7-823A-2D69A2B3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CCBHC Requirement Building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7493493-C6DB-488E-8FA4-55FF2F0379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99705"/>
              </p:ext>
            </p:extLst>
          </p:nvPr>
        </p:nvGraphicFramePr>
        <p:xfrm>
          <a:off x="457200" y="971550"/>
          <a:ext cx="8229600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F25D0A47-20AC-420A-A5F9-8A530D6ECD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D76D79-1CA5-48D3-B764-A4B1100FDB1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D461E4AD-4131-4175-88D1-0597C169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CCBHC Requirements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077924D-901E-4F85-9A76-E4C2B7B4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690562"/>
            <a:ext cx="7888288" cy="5772381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2800" dirty="0"/>
              <a:t>Each requirement includes:</a:t>
            </a:r>
          </a:p>
          <a:p>
            <a:pPr>
              <a:defRPr/>
            </a:pPr>
            <a:endParaRPr lang="en-US" altLang="en-US" sz="1000" b="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/>
              <a:t>Definition of the requirement</a:t>
            </a:r>
            <a:endParaRPr lang="en-US" altLang="en-US" sz="1000" b="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/>
              <a:t>Whether eligible for DCO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/>
              <a:t>Whether requirement will be required at a minimum of one location, or for the agency’s full catchment area</a:t>
            </a:r>
            <a:endParaRPr lang="en-US" altLang="en-US" sz="1100" b="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/>
              <a:t>If carved in/out of encounter rate</a:t>
            </a:r>
            <a:endParaRPr lang="en-US" altLang="en-US" sz="1000" b="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0" dirty="0"/>
              <a:t>Metric/Evaluation Measure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800" b="0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3E6298A-5F14-4329-B4AF-1AF55B1016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2B0062-9568-49C5-B12E-DD789F1977D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BCDD7142-ADC9-40B6-9855-41ECC326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CCBHC Requirement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7436-A710-4EE4-9F40-D1DC1F38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6282"/>
            <a:ext cx="8229600" cy="5194300"/>
          </a:xfrm>
        </p:spPr>
        <p:txBody>
          <a:bodyPr/>
          <a:lstStyle/>
          <a:p>
            <a:pPr algn="just">
              <a:defRPr/>
            </a:pPr>
            <a:r>
              <a:rPr lang="en-US" altLang="en-US" dirty="0"/>
              <a:t>A potential example of a requirement build out, using Assertive Community Treatment (ACT):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A CCBHC must operate an ACT team to ensure individuals can receive services in the community instead of institutional facilities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ACT Program </a:t>
            </a:r>
            <a:r>
              <a:rPr lang="en-US" altLang="en-US" u="sng" dirty="0"/>
              <a:t>cannot be</a:t>
            </a:r>
            <a:r>
              <a:rPr lang="en-US" altLang="en-US" dirty="0"/>
              <a:t> </a:t>
            </a:r>
            <a:r>
              <a:rPr lang="en-US" altLang="en-US" b="0" dirty="0"/>
              <a:t>contracted out to a DCO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ACT services will be </a:t>
            </a:r>
            <a:r>
              <a:rPr lang="en-US" altLang="en-US" u="sng" dirty="0"/>
              <a:t>carved out</a:t>
            </a:r>
            <a:r>
              <a:rPr lang="en-US" altLang="en-US" dirty="0"/>
              <a:t> </a:t>
            </a:r>
            <a:r>
              <a:rPr lang="en-US" altLang="en-US" b="0" dirty="0"/>
              <a:t>of encounter rate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ACT could be provided from at least one site, meaning service would not be required in full catchment area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alt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altLang="en-US" b="0" dirty="0"/>
              <a:t>Demonstrate active ACT Team at application and any renewals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4532F7A9-F54C-48D6-AA82-D54CC9C383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A8F428-5730-4CCA-B948-4E87085568BE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555B43F1-74CF-4994-96AF-04085D6B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Technical Assistance – Quality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4557F-AC8F-4F22-887F-89F27ACF9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971550"/>
            <a:ext cx="8322816" cy="56562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Serve as an inclusive, one-stop resource providing education and technical assistance to CCBHCs for CCBHC certification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Leverage organizational relationships and networks to align stakeholders and instill a shared vision that creates an environment conducive to certification progression</a:t>
            </a:r>
            <a:endParaRPr lang="en-US" sz="11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Lead and coordinate efforts with contracted Subject Matter Experts at Bowling Business Strategies to achieve each agency’s project goals</a:t>
            </a:r>
            <a:endParaRPr lang="en-US" sz="11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Launch and maintain an interactive Learning and Action Network for CCBHCs to learn, share and grow 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F7255D22-5BAE-450D-8432-2A5A3B9598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E79FFC-5E3A-49A6-9329-F7B0A0BDD722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B21188C-4361-4EB7-BF0A-A35AE378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Bowling Business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6DA7F-4416-4289-A936-4C3AA5733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7677"/>
            <a:ext cx="8119641" cy="51943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Provide Subject Matter Expertise and Technical Assistance on SAMHSA best practices for CCBHC certification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Conduct training sessions on CCBHC requirements for relevant stakeholders: including state leaders, providers, and technical assistance specialists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Assist in the development of work plans, readiness assessments and individualized certification pathways for CCBHCs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ea typeface="Calibri" panose="020F0502020204030204" pitchFamily="34" charset="0"/>
                <a:cs typeface="Times New Roman" panose="02020603050405020304" pitchFamily="18" charset="0"/>
              </a:rPr>
              <a:t>Provide input and feedback on the provision of technical assistance and development of tools and resources designed to support CCBHCs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7BACF235-E0F7-44E8-9831-CF0580256B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903347-E6B2-4E54-A71A-391283B5238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558016F-5773-4F14-A53E-2F63A5C5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pPr eaLnBrk="1" hangingPunct="1"/>
            <a:r>
              <a:rPr lang="en-US" altLang="en-US" dirty="0"/>
              <a:t>Acknowledgements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B93BB248-1C28-4359-806C-A0E26D48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6" y="1003177"/>
            <a:ext cx="8433787" cy="5644026"/>
          </a:xfrm>
        </p:spPr>
        <p:txBody>
          <a:bodyPr>
            <a:normAutofit fontScale="92500" lnSpcReduction="10000"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Governor Justice signed SB247, Advancing WV Certified Community Behavioral Health Clinics (CCBHC)</a:t>
            </a:r>
          </a:p>
          <a:p>
            <a:pPr eaLnBrk="1" hangingPunct="1"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Advocacy and commitment from Christina Mullins, Commissioner of the Bureau for Behavioral Health and Cindy Beane, Commissioner of the Bureau for Medical Services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DHHR’s Cross-Bureau Team: Bureau for Public Health and Bureau for Social Services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West Virginia Behavioral Health Providers Association (WVBHPA)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CCBHC early adopters/current Substance Abuse and Mental Health Services Administration (SAMHSA) Grantees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Comprehensive Behavioral Health Centers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2000" b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0" dirty="0"/>
              <a:t>SAMHSA and the National Council for Mental Well-Being</a:t>
            </a:r>
          </a:p>
          <a:p>
            <a:pPr eaLnBrk="1" hangingPunct="1">
              <a:defRPr/>
            </a:pPr>
            <a:endParaRPr lang="en-US" altLang="en-US" sz="2000" dirty="0"/>
          </a:p>
          <a:p>
            <a:pPr eaLnBrk="1" hangingPunct="1">
              <a:defRPr/>
            </a:pPr>
            <a:endParaRPr lang="en-US" altLang="en-US" sz="2000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160A74A-0AD5-475B-8E67-D59153AA46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8557B-4FFF-4499-BA24-F7C20D57261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/>
          </a:p>
        </p:txBody>
      </p: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A58766C2-9509-458F-9184-6D5129A7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Questions/Comments</a:t>
            </a:r>
          </a:p>
        </p:txBody>
      </p:sp>
      <p:pic>
        <p:nvPicPr>
          <p:cNvPr id="39939" name="Content Placeholder 7" descr="Yellow and blue symbols">
            <a:extLst>
              <a:ext uri="{FF2B5EF4-FFF2-40B4-BE49-F238E27FC236}">
                <a16:creationId xmlns:a16="http://schemas.microsoft.com/office/drawing/2014/main" id="{6DAA8203-15D8-4DBF-8801-1D1E39582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971550"/>
            <a:ext cx="6788150" cy="5194300"/>
          </a:xfrm>
        </p:spPr>
      </p:pic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5C31CECF-F029-49EF-98C3-8393F5E645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C24DE4-7237-4979-87FC-608750BADF8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3BFFB00-8088-4D93-8EB0-1D19A119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Contact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D7B3BA44-7E81-4F45-9A38-94FF8C182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111"/>
            <a:ext cx="7677150" cy="5220116"/>
          </a:xfrm>
        </p:spPr>
        <p:txBody>
          <a:bodyPr>
            <a:normAutofit lnSpcReduction="10000"/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Cynthia Parsons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Office Director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West Virginia Department of Health and Human Resources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Bureau for Medical Services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Address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  <a:hlinkClick r:id="rId3"/>
              </a:rPr>
              <a:t>Cynthia.A.Parsons@wv.gov</a:t>
            </a:r>
            <a:r>
              <a:rPr lang="en-US" altLang="en-US" b="0" dirty="0">
                <a:solidFill>
                  <a:srgbClr val="000000"/>
                </a:solidFill>
              </a:rPr>
              <a:t> 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sz="2000" b="0" i="0" u="sng" dirty="0">
                <a:solidFill>
                  <a:srgbClr val="0D9BD3"/>
                </a:solidFill>
                <a:effectLst/>
                <a:latin typeface="Arial" panose="020B0604020202020204" pitchFamily="34" charset="0"/>
                <a:hlinkClick r:id="rId4"/>
              </a:rPr>
              <a:t>https://dhhr.wv.gov/bms</a:t>
            </a:r>
            <a:endParaRPr lang="en-US" altLang="en-US" sz="2000" b="0" dirty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 </a:t>
            </a:r>
          </a:p>
          <a:p>
            <a:pPr defTabSz="914400">
              <a:spcBef>
                <a:spcPct val="0"/>
              </a:spcBef>
            </a:pPr>
            <a:r>
              <a:rPr lang="en-US" altLang="en-US" dirty="0"/>
              <a:t>Jackie Payne</a:t>
            </a:r>
          </a:p>
          <a:p>
            <a:pPr defTabSz="914400">
              <a:spcBef>
                <a:spcPct val="0"/>
              </a:spcBef>
            </a:pPr>
            <a:r>
              <a:rPr lang="en-US" altLang="en-US" b="0" dirty="0"/>
              <a:t>Behavioral Health Consultant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West Virginia Department of Health and Human Resources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Bureau for Behavioral Health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altLang="en-US" b="0" dirty="0">
                <a:solidFill>
                  <a:srgbClr val="000000"/>
                </a:solidFill>
              </a:rPr>
              <a:t>Address</a:t>
            </a:r>
          </a:p>
          <a:p>
            <a:pPr defTabSz="914400">
              <a:spcBef>
                <a:spcPct val="0"/>
              </a:spcBef>
            </a:pPr>
            <a:r>
              <a:rPr lang="en-US" altLang="en-US" b="0" dirty="0">
                <a:hlinkClick r:id="rId5"/>
              </a:rPr>
              <a:t>Jacqueline.F.Payne@wv.gov</a:t>
            </a:r>
            <a:r>
              <a:rPr lang="en-US" altLang="en-US" b="0" dirty="0"/>
              <a:t> </a:t>
            </a:r>
          </a:p>
          <a:p>
            <a:pPr defTabSz="914400">
              <a:spcBef>
                <a:spcPct val="0"/>
              </a:spcBef>
            </a:pPr>
            <a:r>
              <a:rPr lang="en-US" sz="2000" b="0" i="0" u="sng" dirty="0">
                <a:solidFill>
                  <a:srgbClr val="0D9BD3"/>
                </a:solidFill>
                <a:effectLst/>
                <a:latin typeface="Arial" panose="020B0604020202020204" pitchFamily="34" charset="0"/>
                <a:hlinkClick r:id="rId6"/>
              </a:rPr>
              <a:t>https://dhhr.wv.gov/bbh</a:t>
            </a:r>
            <a:endParaRPr lang="en-US" altLang="en-US" sz="2000" b="0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B90B979-9600-4FAC-82C9-7AC8849B50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3F83EE-09BF-4374-A02F-410AEEFEE37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83A9268-2A9C-4341-984C-5C879AA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1775"/>
            <a:ext cx="7594600" cy="460375"/>
          </a:xfrm>
        </p:spPr>
        <p:txBody>
          <a:bodyPr/>
          <a:lstStyle/>
          <a:p>
            <a:r>
              <a:rPr lang="en-US" altLang="en-US"/>
              <a:t>What is a CCBHC?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24132EA1-3B0C-4FBD-8523-2D6E31357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2038"/>
            <a:ext cx="8229600" cy="5364162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rgbClr val="000000"/>
                </a:solidFill>
                <a:cs typeface="Calibri Light" panose="020F0302020204030204" pitchFamily="34" charset="0"/>
              </a:rPr>
              <a:t>Certified Community Behavioral Health Clinics (CCBHCs) </a:t>
            </a:r>
            <a:r>
              <a:rPr lang="en-US" alt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are an integrated community behavioral health model of care that aims to improve service quality and accessibility. CCBHCs do the following:</a:t>
            </a:r>
          </a:p>
          <a:p>
            <a:pPr marL="342900" indent="-342900" eaLnBrk="1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Provide integrated, evidence-based, trauma-informed, recovery-oriented and person-and-family-centered care;</a:t>
            </a:r>
          </a:p>
          <a:p>
            <a:pPr marL="342900" indent="-342900" eaLnBrk="1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Offer the full array of CCBHC-required mental health, substance use disorder (SUD) and primary care screening services; and</a:t>
            </a:r>
          </a:p>
          <a:p>
            <a:pPr marL="342900" indent="-342900" eaLnBrk="1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0000"/>
                </a:solidFill>
                <a:cs typeface="Calibri Light" panose="020F0302020204030204" pitchFamily="34" charset="0"/>
              </a:rPr>
              <a:t>Have established collaborative relationships with other providers and health care systems to ensure coordination of care.</a:t>
            </a:r>
          </a:p>
          <a:p>
            <a:pPr>
              <a:defRPr/>
            </a:pPr>
            <a:endParaRPr lang="en-US" altLang="en-US" sz="2000" b="0" dirty="0"/>
          </a:p>
          <a:p>
            <a:pPr>
              <a:defRPr/>
            </a:pPr>
            <a:r>
              <a:rPr lang="en-US" altLang="en-US" sz="1400" b="0" i="1" dirty="0"/>
              <a:t>*Must be a non-profit organization to be eligible.</a:t>
            </a:r>
          </a:p>
          <a:p>
            <a:pPr>
              <a:defRPr/>
            </a:pPr>
            <a:endParaRPr lang="en-US" altLang="en-US" b="0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7F217EE-EF0D-4314-9EA6-AAA6D38CC0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F6CCF3-0F18-4965-8374-72C0618C5E6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A15C8BAE-2055-4938-8F79-B0586E94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 dirty="0"/>
              <a:t>National Council CCBHCs Video</a:t>
            </a:r>
          </a:p>
        </p:txBody>
      </p:sp>
      <p:pic>
        <p:nvPicPr>
          <p:cNvPr id="5" name="Online Media 4" title="What is a CCBHC?">
            <a:hlinkClick r:id="" action="ppaction://media"/>
            <a:extLst>
              <a:ext uri="{FF2B5EF4-FFF2-40B4-BE49-F238E27FC236}">
                <a16:creationId xmlns:a16="http://schemas.microsoft.com/office/drawing/2014/main" id="{B1EBA1F1-1DD0-47F7-9FBA-56DA9E4CBDF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2950" y="1020763"/>
            <a:ext cx="7594600" cy="4289425"/>
          </a:xfrm>
        </p:spPr>
      </p:pic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CAEA3E7C-3669-4E34-A5CE-09FD0419C3C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DFC91-8CDB-484B-AE3D-156C8BD7BCD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/>
          </a:p>
        </p:txBody>
      </p:sp>
      <p:sp>
        <p:nvSpPr>
          <p:cNvPr id="23557" name="TextBox 6">
            <a:extLst>
              <a:ext uri="{FF2B5EF4-FFF2-40B4-BE49-F238E27FC236}">
                <a16:creationId xmlns:a16="http://schemas.microsoft.com/office/drawing/2014/main" id="{D29A2A23-D53D-4C97-88B2-72B52FBC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86" y="6096098"/>
            <a:ext cx="759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hlinkClick r:id="rId4"/>
              </a:rPr>
              <a:t>https://www.thenationalcouncil.org/program/ccbhc-success-center/</a:t>
            </a:r>
            <a:r>
              <a:rPr lang="en-US" altLang="en-US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3F11B61-3D46-49F0-A985-0DB3E578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Benefits of the CCBHC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AB5D5-131E-464B-8DAB-593EB1FB4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71550"/>
            <a:ext cx="8229601" cy="51943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National initiative</a:t>
            </a:r>
          </a:p>
          <a:p>
            <a:pPr marL="17145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000" b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President Biden’s strategy to address our national mental health crisis</a:t>
            </a:r>
          </a:p>
          <a:p>
            <a:pPr marL="17145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000" b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WV legislation </a:t>
            </a:r>
          </a:p>
          <a:p>
            <a:pPr marL="17145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000" b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CCBHC model gives states, clinics and grantees the tools needed to support a range of mental health and substance use challenges</a:t>
            </a:r>
          </a:p>
          <a:p>
            <a:pPr marL="17145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100" b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CCBHC model has been shown to improve health outcomes while lowering costs </a:t>
            </a:r>
            <a:endParaRPr lang="en-US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EA7BA7C-AED3-4C73-B9C5-78C5D74967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E21A5-B010-444F-AC63-56F3E557E4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EDA3DD74-0379-4089-80A8-C33FF1B1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Early Impact of CCBHC Demonstration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59171-D62C-4857-9461-2C0CC7A8F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887767"/>
            <a:ext cx="8349449" cy="5740045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The CCBHC demonstration increased access to mental health and substance use care, largely due to:</a:t>
            </a:r>
          </a:p>
          <a:p>
            <a:pPr marL="971550" lvl="4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Increased availability of same-day appointments</a:t>
            </a:r>
            <a:endParaRPr lang="en-US" dirty="0"/>
          </a:p>
          <a:p>
            <a:pPr marL="971550" lvl="4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Expanded hours of operation facilitated by increased hiring</a:t>
            </a:r>
          </a:p>
          <a:p>
            <a:pPr marL="971550" lvl="4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Concerted efforts to conduct outreach to underserved groups</a:t>
            </a:r>
          </a:p>
          <a:p>
            <a:pPr lvl="4" indent="0" algn="just">
              <a:buNone/>
              <a:defRPr/>
            </a:pPr>
            <a:endParaRPr lang="en-US" sz="10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States reported reductions in emergency department and hospital visits among CCBHC clients, leading to cost offsets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11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Helped states mitigate the effects of the mental health and substance use service workforce shortage by enabling clinics to hire and retain vital staff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n-US" sz="1100" b="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b="0" dirty="0"/>
              <a:t>Increased access to a comprehensive, evidence-based services to curb the opioid crisis, including medication-assisted treatment (MAT), the gold standard of care.</a:t>
            </a:r>
            <a:endParaRPr lang="en-US" sz="1800" b="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1300" b="0" i="1" dirty="0">
                <a:solidFill>
                  <a:srgbClr val="000000"/>
                </a:solidFill>
                <a:ea typeface="Times New Roman" panose="02020603050405020304" pitchFamily="18" charset="0"/>
              </a:rPr>
              <a:t>Source:  Key highlights from the National Council’s Survey of State CCBHC Officials.</a:t>
            </a:r>
            <a:endParaRPr lang="en-US" sz="1300" b="0" i="1" dirty="0"/>
          </a:p>
          <a:p>
            <a:pPr>
              <a:defRPr/>
            </a:pPr>
            <a:endParaRPr 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C34C1B9-65F5-42D3-8E6A-DDD2484E8A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18A158-2181-40E4-80CD-93BBCD551C0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0667-257C-4A6C-B77F-6262E976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66B2D5-868F-4B54-B616-18E408878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22" y="901700"/>
            <a:ext cx="7140927" cy="5449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04DA0-9CC8-40FD-BE78-F68673F0C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1D168-D9EB-4075-88E7-AC0683DA573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84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1166895-49AA-410B-9E62-33554899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What Goes Into Being a CCBHC?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3B294-9D64-406B-9533-B4F68AFC4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976544"/>
            <a:ext cx="8327254" cy="565126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CCBHC Criteria: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Organizational Authority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Staffing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Access to Care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Scope of Services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Care Coordination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Quality Reporting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B37EBC6-B68A-480D-BC13-49D3DBE45C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B669C-90EC-4022-8A6C-FD61CFC8278E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F45DAE9-8261-4B8F-9A35-85FF67E3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" y="230188"/>
            <a:ext cx="7594600" cy="460375"/>
          </a:xfrm>
        </p:spPr>
        <p:txBody>
          <a:bodyPr/>
          <a:lstStyle/>
          <a:p>
            <a:r>
              <a:rPr lang="en-US" altLang="en-US"/>
              <a:t>Nine Required CCBHC Services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BA7C7469-DD4C-41D0-A4E5-2B03A0881AC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C07A53-A457-4D2F-AA05-2CA3A6FF8B5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/>
          </a:p>
        </p:txBody>
      </p:sp>
      <p:pic>
        <p:nvPicPr>
          <p:cNvPr id="28676" name="Content Placeholder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0C3EF8D-CECC-42EC-9BD7-BEC0217CF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96"/>
          <a:stretch>
            <a:fillRect/>
          </a:stretch>
        </p:blipFill>
        <p:spPr>
          <a:xfrm>
            <a:off x="234950" y="690563"/>
            <a:ext cx="8632825" cy="59372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HHR_PPT_Template_0114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DHHR_PPT_Template_011414.potx</Template>
  <TotalTime>5082</TotalTime>
  <Words>1145</Words>
  <Application>Microsoft Office PowerPoint</Application>
  <PresentationFormat>On-screen Show (4:3)</PresentationFormat>
  <Paragraphs>198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MS PGothic</vt:lpstr>
      <vt:lpstr>Arial</vt:lpstr>
      <vt:lpstr>Calibri</vt:lpstr>
      <vt:lpstr>Calibri Light</vt:lpstr>
      <vt:lpstr>Times New Roman</vt:lpstr>
      <vt:lpstr>Wingdings</vt:lpstr>
      <vt:lpstr>DHHR_PPT_Template_011414</vt:lpstr>
      <vt:lpstr>WV Behavioral Health Providers Association  Senior Leadership Conference</vt:lpstr>
      <vt:lpstr>Acknowledgements</vt:lpstr>
      <vt:lpstr>What is a CCBHC?</vt:lpstr>
      <vt:lpstr>National Council CCBHCs Video</vt:lpstr>
      <vt:lpstr>Benefits of the CCBHC Model</vt:lpstr>
      <vt:lpstr>Early Impact of CCBHC Demonstration Sites</vt:lpstr>
      <vt:lpstr>Support</vt:lpstr>
      <vt:lpstr>What Goes Into Being a CCBHC?</vt:lpstr>
      <vt:lpstr>Nine Required CCBHC Services</vt:lpstr>
      <vt:lpstr>Community Partnerships are Essential</vt:lpstr>
      <vt:lpstr>Designated Collaborating Organization</vt:lpstr>
      <vt:lpstr>Formal Partnerships with DCOs</vt:lpstr>
      <vt:lpstr>Roadmap To Success</vt:lpstr>
      <vt:lpstr>Roadmap To Success</vt:lpstr>
      <vt:lpstr>CCBHC Requirement Building</vt:lpstr>
      <vt:lpstr>CCBHC Requirements</vt:lpstr>
      <vt:lpstr>CCBHC Requirement Example</vt:lpstr>
      <vt:lpstr>Technical Assistance – Quality Insights</vt:lpstr>
      <vt:lpstr>Bowling Business Strategies</vt:lpstr>
      <vt:lpstr>Questions/Comments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Orth</dc:creator>
  <cp:lastModifiedBy>Baker, Graeson</cp:lastModifiedBy>
  <cp:revision>88</cp:revision>
  <cp:lastPrinted>2022-05-13T18:12:49Z</cp:lastPrinted>
  <dcterms:created xsi:type="dcterms:W3CDTF">2013-12-18T20:24:50Z</dcterms:created>
  <dcterms:modified xsi:type="dcterms:W3CDTF">2022-07-06T17:16:30Z</dcterms:modified>
</cp:coreProperties>
</file>